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 ContentType="image/tiff"/>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9.jpg" ContentType="image/jpeg"/>
  <Override PartName="/ppt/media/image80.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1"/>
  </p:notesMasterIdLst>
  <p:sldIdLst>
    <p:sldId id="256" r:id="rId3"/>
    <p:sldId id="315" r:id="rId4"/>
    <p:sldId id="316" r:id="rId5"/>
    <p:sldId id="317" r:id="rId6"/>
    <p:sldId id="321" r:id="rId7"/>
    <p:sldId id="324" r:id="rId8"/>
    <p:sldId id="325" r:id="rId9"/>
    <p:sldId id="323" r:id="rId10"/>
    <p:sldId id="274" r:id="rId11"/>
    <p:sldId id="276" r:id="rId12"/>
    <p:sldId id="354" r:id="rId13"/>
    <p:sldId id="356" r:id="rId14"/>
    <p:sldId id="355" r:id="rId15"/>
    <p:sldId id="432" r:id="rId16"/>
    <p:sldId id="433" r:id="rId17"/>
    <p:sldId id="434" r:id="rId18"/>
    <p:sldId id="364" r:id="rId19"/>
    <p:sldId id="426" r:id="rId20"/>
    <p:sldId id="427" r:id="rId21"/>
    <p:sldId id="428" r:id="rId22"/>
    <p:sldId id="376" r:id="rId23"/>
    <p:sldId id="378" r:id="rId24"/>
    <p:sldId id="379" r:id="rId25"/>
    <p:sldId id="380" r:id="rId26"/>
    <p:sldId id="381" r:id="rId27"/>
    <p:sldId id="421" r:id="rId28"/>
    <p:sldId id="429" r:id="rId29"/>
    <p:sldId id="430" r:id="rId30"/>
    <p:sldId id="419" r:id="rId31"/>
    <p:sldId id="420" r:id="rId32"/>
    <p:sldId id="424" r:id="rId33"/>
    <p:sldId id="425" r:id="rId34"/>
    <p:sldId id="366" r:id="rId35"/>
    <p:sldId id="367" r:id="rId36"/>
    <p:sldId id="422" r:id="rId37"/>
    <p:sldId id="423" r:id="rId38"/>
    <p:sldId id="368" r:id="rId39"/>
    <p:sldId id="369" r:id="rId40"/>
    <p:sldId id="370" r:id="rId41"/>
    <p:sldId id="371" r:id="rId42"/>
    <p:sldId id="372" r:id="rId43"/>
    <p:sldId id="373" r:id="rId44"/>
    <p:sldId id="374" r:id="rId45"/>
    <p:sldId id="387" r:id="rId46"/>
    <p:sldId id="388" r:id="rId47"/>
    <p:sldId id="393" r:id="rId48"/>
    <p:sldId id="394" r:id="rId49"/>
    <p:sldId id="395" r:id="rId50"/>
    <p:sldId id="396" r:id="rId51"/>
    <p:sldId id="397" r:id="rId52"/>
    <p:sldId id="398" r:id="rId53"/>
    <p:sldId id="399" r:id="rId54"/>
    <p:sldId id="436" r:id="rId55"/>
    <p:sldId id="435" r:id="rId56"/>
    <p:sldId id="440" r:id="rId57"/>
    <p:sldId id="437" r:id="rId58"/>
    <p:sldId id="438" r:id="rId59"/>
    <p:sldId id="439" r:id="rId6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75" autoAdjust="0"/>
    <p:restoredTop sz="95742" autoAdjust="0"/>
  </p:normalViewPr>
  <p:slideViewPr>
    <p:cSldViewPr snapToGrid="0">
      <p:cViewPr varScale="1">
        <p:scale>
          <a:sx n="73" d="100"/>
          <a:sy n="73" d="100"/>
        </p:scale>
        <p:origin x="66" y="10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1FCC38D2-6F2C-444C-9DC8-64BA2201CBBD}" type="datetimeFigureOut">
              <a:rPr lang="en-US" smtClean="0"/>
              <a:t>5/21/2019</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53E87946-BDD9-4049-A1F3-2523CA77778A}" type="slidenum">
              <a:rPr lang="en-US" smtClean="0"/>
              <a:t>‹#›</a:t>
            </a:fld>
            <a:endParaRPr lang="en-US" dirty="0"/>
          </a:p>
        </p:txBody>
      </p:sp>
    </p:spTree>
    <p:extLst>
      <p:ext uri="{BB962C8B-B14F-4D97-AF65-F5344CB8AC3E}">
        <p14:creationId xmlns:p14="http://schemas.microsoft.com/office/powerpoint/2010/main" val="2438992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87946-BDD9-4049-A1F3-2523CA77778A}" type="slidenum">
              <a:rPr lang="en-US" smtClean="0"/>
              <a:t>10</a:t>
            </a:fld>
            <a:endParaRPr lang="en-US" dirty="0"/>
          </a:p>
        </p:txBody>
      </p:sp>
    </p:spTree>
    <p:extLst>
      <p:ext uri="{BB962C8B-B14F-4D97-AF65-F5344CB8AC3E}">
        <p14:creationId xmlns:p14="http://schemas.microsoft.com/office/powerpoint/2010/main" val="383243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87946-BDD9-4049-A1F3-2523CA77778A}" type="slidenum">
              <a:rPr lang="en-US" smtClean="0"/>
              <a:t>11</a:t>
            </a:fld>
            <a:endParaRPr lang="en-US"/>
          </a:p>
        </p:txBody>
      </p:sp>
    </p:spTree>
    <p:extLst>
      <p:ext uri="{BB962C8B-B14F-4D97-AF65-F5344CB8AC3E}">
        <p14:creationId xmlns:p14="http://schemas.microsoft.com/office/powerpoint/2010/main" val="11049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E87946-BDD9-4049-A1F3-2523CA77778A}" type="slidenum">
              <a:rPr lang="en-US" smtClean="0"/>
              <a:t>13</a:t>
            </a:fld>
            <a:endParaRPr lang="en-US"/>
          </a:p>
        </p:txBody>
      </p:sp>
    </p:spTree>
    <p:extLst>
      <p:ext uri="{BB962C8B-B14F-4D97-AF65-F5344CB8AC3E}">
        <p14:creationId xmlns:p14="http://schemas.microsoft.com/office/powerpoint/2010/main" val="320897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0C7B0-8012-4758-821E-7B58D49659AD}" type="slidenum">
              <a:rPr lang="en-US" smtClean="0"/>
              <a:t>53</a:t>
            </a:fld>
            <a:endParaRPr lang="en-US"/>
          </a:p>
        </p:txBody>
      </p:sp>
    </p:spTree>
    <p:extLst>
      <p:ext uri="{BB962C8B-B14F-4D97-AF65-F5344CB8AC3E}">
        <p14:creationId xmlns:p14="http://schemas.microsoft.com/office/powerpoint/2010/main" val="121519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0C7B0-8012-4758-821E-7B58D49659AD}" type="slidenum">
              <a:rPr lang="en-US" smtClean="0"/>
              <a:t>54</a:t>
            </a:fld>
            <a:endParaRPr lang="en-US"/>
          </a:p>
        </p:txBody>
      </p:sp>
    </p:spTree>
    <p:extLst>
      <p:ext uri="{BB962C8B-B14F-4D97-AF65-F5344CB8AC3E}">
        <p14:creationId xmlns:p14="http://schemas.microsoft.com/office/powerpoint/2010/main" val="3095760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0C7B0-8012-4758-821E-7B58D49659AD}" type="slidenum">
              <a:rPr lang="en-US" smtClean="0"/>
              <a:t>55</a:t>
            </a:fld>
            <a:endParaRPr lang="en-US"/>
          </a:p>
        </p:txBody>
      </p:sp>
    </p:spTree>
    <p:extLst>
      <p:ext uri="{BB962C8B-B14F-4D97-AF65-F5344CB8AC3E}">
        <p14:creationId xmlns:p14="http://schemas.microsoft.com/office/powerpoint/2010/main" val="594748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0C7B0-8012-4758-821E-7B58D49659AD}" type="slidenum">
              <a:rPr lang="en-US" smtClean="0"/>
              <a:t>56</a:t>
            </a:fld>
            <a:endParaRPr lang="en-US"/>
          </a:p>
        </p:txBody>
      </p:sp>
    </p:spTree>
    <p:extLst>
      <p:ext uri="{BB962C8B-B14F-4D97-AF65-F5344CB8AC3E}">
        <p14:creationId xmlns:p14="http://schemas.microsoft.com/office/powerpoint/2010/main" val="203077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0C7B0-8012-4758-821E-7B58D49659AD}" type="slidenum">
              <a:rPr lang="en-US" smtClean="0"/>
              <a:t>57</a:t>
            </a:fld>
            <a:endParaRPr lang="en-US"/>
          </a:p>
        </p:txBody>
      </p:sp>
    </p:spTree>
    <p:extLst>
      <p:ext uri="{BB962C8B-B14F-4D97-AF65-F5344CB8AC3E}">
        <p14:creationId xmlns:p14="http://schemas.microsoft.com/office/powerpoint/2010/main" val="702948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30C7B0-8012-4758-821E-7B58D49659AD}" type="slidenum">
              <a:rPr lang="en-US" smtClean="0"/>
              <a:t>58</a:t>
            </a:fld>
            <a:endParaRPr lang="en-US"/>
          </a:p>
        </p:txBody>
      </p:sp>
    </p:spTree>
    <p:extLst>
      <p:ext uri="{BB962C8B-B14F-4D97-AF65-F5344CB8AC3E}">
        <p14:creationId xmlns:p14="http://schemas.microsoft.com/office/powerpoint/2010/main" val="2575745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3957667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197992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2771184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337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987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9957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92358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50572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7595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9511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8810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38759922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45322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82291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09127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7643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12634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7397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815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061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160877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1598131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32057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769039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2692726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1622881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0E5468-F056-4613-A3DD-829BC76226C9}" type="datetimeFigureOut">
              <a:rPr lang="en-US" smtClean="0"/>
              <a:t>5/21/2019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5D5AE89-F9B3-4C31-A598-36F23EC54910}" type="slidenum">
              <a:rPr lang="en-US" smtClean="0"/>
              <a:t>‹#›</a:t>
            </a:fld>
            <a:endParaRPr lang="en-US" dirty="0"/>
          </a:p>
        </p:txBody>
      </p:sp>
    </p:spTree>
    <p:extLst>
      <p:ext uri="{BB962C8B-B14F-4D97-AF65-F5344CB8AC3E}">
        <p14:creationId xmlns:p14="http://schemas.microsoft.com/office/powerpoint/2010/main" val="3854692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E5468-F056-4613-A3DD-829BC76226C9}" type="datetimeFigureOut">
              <a:rPr lang="en-US" smtClean="0"/>
              <a:t>5/21/2019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5AE89-F9B3-4C31-A598-36F23EC54910}" type="slidenum">
              <a:rPr lang="en-US" smtClean="0"/>
              <a:t>‹#›</a:t>
            </a:fld>
            <a:endParaRPr lang="en-US" dirty="0"/>
          </a:p>
        </p:txBody>
      </p:sp>
    </p:spTree>
    <p:extLst>
      <p:ext uri="{BB962C8B-B14F-4D97-AF65-F5344CB8AC3E}">
        <p14:creationId xmlns:p14="http://schemas.microsoft.com/office/powerpoint/2010/main" val="22713904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E5468-F056-4613-A3DD-829BC76226C9}" type="datetimeFigureOut">
              <a:rPr lang="en-US" smtClean="0">
                <a:solidFill>
                  <a:prstClr val="black">
                    <a:tint val="75000"/>
                  </a:prstClr>
                </a:solidFill>
              </a:rPr>
              <a:pPr/>
              <a:t>5/21/2019</a:t>
            </a:fld>
            <a:endParaRPr lang="en-US" dirty="0">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5AE89-F9B3-4C31-A598-36F23EC5491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0257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jpeg"/><Relationship Id="rId4" Type="http://schemas.openxmlformats.org/officeDocument/2006/relationships/image" Target="../media/image28.jpeg"/><Relationship Id="rId9" Type="http://schemas.openxmlformats.org/officeDocument/2006/relationships/image" Target="../media/image33.jpeg"/></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4.jpeg"/></Relationships>
</file>

<file path=ppt/slides/_rels/slide13.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4.jpeg"/></Relationships>
</file>

<file path=ppt/slides/_rels/slide2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0.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0.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jpeg"/></Relationships>
</file>

<file path=ppt/slides/_rels/slide3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0.jpg"/><Relationship Id="rId1" Type="http://schemas.openxmlformats.org/officeDocument/2006/relationships/slideLayout" Target="../slideLayouts/slideLayout13.xml"/><Relationship Id="rId5" Type="http://schemas.openxmlformats.org/officeDocument/2006/relationships/image" Target="../media/image93.jpeg"/><Relationship Id="rId4" Type="http://schemas.openxmlformats.org/officeDocument/2006/relationships/image" Target="../media/image92.jpe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4.jpe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jpeg"/><Relationship Id="rId5" Type="http://schemas.openxmlformats.org/officeDocument/2006/relationships/image" Target="../media/image106.w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3.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110.jpeg"/><Relationship Id="rId7" Type="http://schemas.openxmlformats.org/officeDocument/2006/relationships/image" Target="../media/image1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4.jpe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image" Target="../media/image115.png"/><Relationship Id="rId7" Type="http://schemas.openxmlformats.org/officeDocument/2006/relationships/image" Target="../media/image11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image" Target="../media/image4.jpeg"/><Relationship Id="rId4" Type="http://schemas.openxmlformats.org/officeDocument/2006/relationships/image" Target="../media/image116.jpeg"/></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5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7.xml"/><Relationship Id="rId7"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2.png"/><Relationship Id="rId11" Type="http://schemas.openxmlformats.org/officeDocument/2006/relationships/image" Target="../media/image4.jpeg"/><Relationship Id="rId5" Type="http://schemas.openxmlformats.org/officeDocument/2006/relationships/image" Target="../media/image121.wmf"/><Relationship Id="rId10" Type="http://schemas.openxmlformats.org/officeDocument/2006/relationships/image" Target="../media/image126.png"/><Relationship Id="rId4" Type="http://schemas.openxmlformats.org/officeDocument/2006/relationships/oleObject" Target="../embeddings/oleObject2.bin"/><Relationship Id="rId9"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27.jpeg"/><Relationship Id="rId7"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0.jpeg"/><Relationship Id="rId5" Type="http://schemas.openxmlformats.org/officeDocument/2006/relationships/image" Target="../media/image129.png"/><Relationship Id="rId4" Type="http://schemas.openxmlformats.org/officeDocument/2006/relationships/image" Target="../media/image128.jpeg"/></Relationships>
</file>

<file path=ppt/slides/_rels/slide58.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132.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 </a:t>
            </a:r>
          </a:p>
        </p:txBody>
      </p:sp>
      <p:sp>
        <p:nvSpPr>
          <p:cNvPr id="5" name="TextBox 4"/>
          <p:cNvSpPr txBox="1"/>
          <p:nvPr/>
        </p:nvSpPr>
        <p:spPr>
          <a:xfrm>
            <a:off x="0" y="3509963"/>
            <a:ext cx="9144000" cy="830997"/>
          </a:xfrm>
          <a:prstGeom prst="rect">
            <a:avLst/>
          </a:prstGeom>
          <a:noFill/>
        </p:spPr>
        <p:txBody>
          <a:bodyPr wrap="square" rtlCol="0">
            <a:spAutoFit/>
          </a:bodyPr>
          <a:lstStyle/>
          <a:p>
            <a:pPr algn="ctr"/>
            <a:r>
              <a:rPr lang="en-US" sz="2400" dirty="0">
                <a:latin typeface="+mj-lt"/>
              </a:rPr>
              <a:t>Sit-Stand Solutions </a:t>
            </a:r>
          </a:p>
          <a:p>
            <a:pPr algn="ctr"/>
            <a:r>
              <a:rPr lang="en-US" sz="2400" dirty="0" smtClean="0">
                <a:latin typeface="+mj-lt"/>
              </a:rPr>
              <a:t>May, 2019</a:t>
            </a:r>
            <a:endParaRPr lang="en-US" sz="2400" dirty="0">
              <a:latin typeface="+mj-l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7300" y="1173175"/>
            <a:ext cx="4089400" cy="2285975"/>
          </a:xfrm>
          <a:prstGeom prst="rect">
            <a:avLst/>
          </a:prstGeom>
        </p:spPr>
      </p:pic>
    </p:spTree>
    <p:extLst>
      <p:ext uri="{BB962C8B-B14F-4D97-AF65-F5344CB8AC3E}">
        <p14:creationId xmlns:p14="http://schemas.microsoft.com/office/powerpoint/2010/main" val="3990123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0" y="976596"/>
            <a:ext cx="9144000" cy="400110"/>
          </a:xfrm>
          <a:prstGeom prst="rect">
            <a:avLst/>
          </a:prstGeom>
        </p:spPr>
        <p:txBody>
          <a:bodyPr wrap="square">
            <a:spAutoFit/>
          </a:bodyPr>
          <a:lstStyle/>
          <a:p>
            <a:pPr algn="ctr"/>
            <a:r>
              <a:rPr lang="en-US" sz="2000" dirty="0" smtClean="0">
                <a:latin typeface="+mj-lt"/>
                <a:cs typeface="Arial" panose="020B0604020202020204" pitchFamily="34" charset="0"/>
              </a:rPr>
              <a:t>AIRLIFT® </a:t>
            </a:r>
            <a:r>
              <a:rPr lang="en-US" sz="2000" dirty="0">
                <a:latin typeface="+mj-lt"/>
                <a:cs typeface="Arial" panose="020B0604020202020204" pitchFamily="34" charset="0"/>
              </a:rPr>
              <a:t>S2 Electric Height-Adjustable Standing </a:t>
            </a:r>
            <a:r>
              <a:rPr lang="en-US" sz="2000" dirty="0" smtClean="0">
                <a:latin typeface="+mj-lt"/>
                <a:cs typeface="Arial" panose="020B0604020202020204" pitchFamily="34" charset="0"/>
              </a:rPr>
              <a:t>Desk</a:t>
            </a:r>
            <a:endParaRPr lang="en-US" sz="2000" dirty="0">
              <a:latin typeface="+mj-lt"/>
              <a:cs typeface="Arial" panose="020B0604020202020204" pitchFamily="34"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5382" y="5119848"/>
            <a:ext cx="1537560" cy="1537560"/>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382" y="1524955"/>
            <a:ext cx="1531460" cy="1531460"/>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9127" y="3314520"/>
            <a:ext cx="1557715" cy="1557715"/>
          </a:xfrm>
          <a:prstGeom prst="rect">
            <a:avLst/>
          </a:prstGeom>
        </p:spPr>
      </p:pic>
      <p:sp>
        <p:nvSpPr>
          <p:cNvPr id="16" name="Rectangle 15"/>
          <p:cNvSpPr/>
          <p:nvPr/>
        </p:nvSpPr>
        <p:spPr>
          <a:xfrm>
            <a:off x="5287991" y="2599"/>
            <a:ext cx="3856009" cy="738664"/>
          </a:xfrm>
          <a:prstGeom prst="rect">
            <a:avLst/>
          </a:prstGeom>
        </p:spPr>
        <p:txBody>
          <a:bodyPr wrap="square">
            <a:spAutoFit/>
          </a:bodyPr>
          <a:lstStyle/>
          <a:p>
            <a:pPr marL="0" lvl="1" algn="r"/>
            <a:r>
              <a:rPr lang="en-US" sz="1400" dirty="0">
                <a:solidFill>
                  <a:prstClr val="black"/>
                </a:solidFill>
                <a:latin typeface="+mj-lt"/>
                <a:cs typeface="Arial" panose="020B0604020202020204" pitchFamily="34" charset="0"/>
              </a:rPr>
              <a:t>Model : OFF65802</a:t>
            </a:r>
          </a:p>
          <a:p>
            <a:pPr marL="0" lvl="1" algn="r"/>
            <a:r>
              <a:rPr lang="en-US" sz="1400" dirty="0">
                <a:solidFill>
                  <a:prstClr val="black"/>
                </a:solidFill>
                <a:latin typeface="+mj-lt"/>
                <a:cs typeface="Arial" panose="020B0604020202020204" pitchFamily="34" charset="0"/>
              </a:rPr>
              <a:t>MSRP: $399.99</a:t>
            </a:r>
          </a:p>
          <a:p>
            <a:pPr marL="0" lvl="1" algn="r"/>
            <a:r>
              <a:rPr lang="en-US" sz="1400" dirty="0">
                <a:solidFill>
                  <a:prstClr val="black"/>
                </a:solidFill>
                <a:latin typeface="+mj-lt"/>
                <a:cs typeface="Arial" panose="020B0604020202020204" pitchFamily="34" charset="0"/>
              </a:rPr>
              <a:t>Available in Torrance October 2017 (base only) </a:t>
            </a: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7736" y="1524955"/>
            <a:ext cx="1483902" cy="1483902"/>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7736" y="3340052"/>
            <a:ext cx="1505205" cy="150520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7736" y="5106576"/>
            <a:ext cx="1537560" cy="1537560"/>
          </a:xfrm>
          <a:prstGeom prst="rect">
            <a:avLst/>
          </a:prstGeom>
        </p:spPr>
      </p:pic>
      <p:pic>
        <p:nvPicPr>
          <p:cNvPr id="23" name="Picture 2" descr="https://dl.boxcloud.com/api/2.0/internal_files/204492188239/versions/216344765775/representations/jpg_paged_2048x2048/content/1.jpg?access_token=1!cyiWHqpHN4ELvUuqLm-TJsK2ox-Jc2j62FLitfywAadQTzKVYnmN_u7QrxPT1V2YnVbkDxTKnVG_bDSRlG784HsBjNeKc1NC-BjXDSYxicRZVmmJuJgeTsgZGGSuvWgzs_O5yivTC5nyPvWRA7HZyV6xGPS-2yyaB-MDoFBBIojgZKo_GsZn-vLIMj0WdxokO5kYmbscA1gHHlJXZQwEFxeraeiWg-bJTg59fEiVW6PiP8a6RIG7EfVwRXnGV3vAkvXqXCSnaOL4QwqE-JLT_5XlrHcGPVlxlFy2u0zl-I8OemLcyk7Gpuhwx91QWPOfO1e8Q7JGS04ZftVzOlKwSlKLYyBdJQQvamQctnJT_Nw69dnqkK6Sq757hmnOce6gtUxSa8umj4vZkIwZ&amp;box_client_name=box-content-preview&amp;box_client_version=1.4.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247" t="10314" r="10753" b="8487"/>
          <a:stretch/>
        </p:blipFill>
        <p:spPr bwMode="auto">
          <a:xfrm>
            <a:off x="324465" y="1849219"/>
            <a:ext cx="4493507" cy="47386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2061855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9427"/>
          <a:stretch/>
        </p:blipFill>
        <p:spPr>
          <a:xfrm>
            <a:off x="1829452" y="4432080"/>
            <a:ext cx="1858520" cy="1497469"/>
          </a:xfrm>
          <a:prstGeom prst="rect">
            <a:avLst/>
          </a:prstGeom>
        </p:spPr>
      </p:pic>
      <p:pic>
        <p:nvPicPr>
          <p:cNvPr id="37" name="Picture 36"/>
          <p:cNvPicPr>
            <a:picLocks noChangeAspect="1"/>
          </p:cNvPicPr>
          <p:nvPr/>
        </p:nvPicPr>
        <p:blipFill rotWithShape="1">
          <a:blip r:embed="rId4" cstate="print">
            <a:extLst>
              <a:ext uri="{28A0092B-C50C-407E-A947-70E740481C1C}">
                <a14:useLocalDpi xmlns:a14="http://schemas.microsoft.com/office/drawing/2010/main" val="0"/>
              </a:ext>
            </a:extLst>
          </a:blip>
          <a:srcRect t="19974"/>
          <a:stretch/>
        </p:blipFill>
        <p:spPr>
          <a:xfrm>
            <a:off x="3554500" y="4438519"/>
            <a:ext cx="1858520" cy="1487290"/>
          </a:xfrm>
          <a:prstGeom prst="rect">
            <a:avLst/>
          </a:prstGeom>
        </p:spPr>
      </p:pic>
      <p:pic>
        <p:nvPicPr>
          <p:cNvPr id="36" name="Picture 35"/>
          <p:cNvPicPr>
            <a:picLocks noChangeAspect="1"/>
          </p:cNvPicPr>
          <p:nvPr/>
        </p:nvPicPr>
        <p:blipFill rotWithShape="1">
          <a:blip r:embed="rId5" cstate="print">
            <a:extLst>
              <a:ext uri="{28A0092B-C50C-407E-A947-70E740481C1C}">
                <a14:useLocalDpi xmlns:a14="http://schemas.microsoft.com/office/drawing/2010/main" val="0"/>
              </a:ext>
            </a:extLst>
          </a:blip>
          <a:srcRect t="18879"/>
          <a:stretch/>
        </p:blipFill>
        <p:spPr>
          <a:xfrm>
            <a:off x="65405" y="4427775"/>
            <a:ext cx="1858520" cy="1507649"/>
          </a:xfrm>
          <a:prstGeom prst="rect">
            <a:avLst/>
          </a:prstGeom>
        </p:spPr>
      </p:pic>
      <p:sp>
        <p:nvSpPr>
          <p:cNvPr id="4" name="Rectangle 3"/>
          <p:cNvSpPr/>
          <p:nvPr/>
        </p:nvSpPr>
        <p:spPr>
          <a:xfrm>
            <a:off x="2148854" y="458601"/>
            <a:ext cx="6873415" cy="707886"/>
          </a:xfrm>
          <a:prstGeom prst="rect">
            <a:avLst/>
          </a:prstGeom>
        </p:spPr>
        <p:txBody>
          <a:bodyPr wrap="square">
            <a:spAutoFit/>
          </a:bodyPr>
          <a:lstStyle/>
          <a:p>
            <a:r>
              <a:rPr lang="en-US" sz="2000" dirty="0" smtClean="0">
                <a:latin typeface="+mj-lt"/>
                <a:cs typeface="Arial" panose="020B0604020202020204" pitchFamily="34" charset="0"/>
              </a:rPr>
              <a:t>AIRLIFT® S2 </a:t>
            </a:r>
            <a:r>
              <a:rPr lang="en-US" sz="2000" dirty="0">
                <a:latin typeface="+mj-lt"/>
                <a:cs typeface="Arial" panose="020B0604020202020204" pitchFamily="34" charset="0"/>
              </a:rPr>
              <a:t>Electric Height-Adjustable Standing Desk</a:t>
            </a:r>
          </a:p>
          <a:p>
            <a:r>
              <a:rPr lang="en-US" sz="2000" dirty="0">
                <a:latin typeface="+mj-lt"/>
                <a:cs typeface="Arial" panose="020B0604020202020204" pitchFamily="34" charset="0"/>
              </a:rPr>
              <a:t>(BASE + TOP)</a:t>
            </a:r>
          </a:p>
        </p:txBody>
      </p:sp>
      <p:sp>
        <p:nvSpPr>
          <p:cNvPr id="8" name="Rectangle 7"/>
          <p:cNvSpPr/>
          <p:nvPr/>
        </p:nvSpPr>
        <p:spPr>
          <a:xfrm>
            <a:off x="241267" y="5864990"/>
            <a:ext cx="1431349"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White/Black </a:t>
            </a:r>
            <a:r>
              <a:rPr lang="en-US" sz="1200" dirty="0">
                <a:latin typeface="+mj-lt"/>
              </a:rPr>
              <a:t>OFF65817</a:t>
            </a:r>
            <a:endParaRPr lang="en-US" sz="1400" dirty="0">
              <a:latin typeface="+mj-lt"/>
            </a:endParaRPr>
          </a:p>
        </p:txBody>
      </p:sp>
      <p:sp>
        <p:nvSpPr>
          <p:cNvPr id="13" name="Rectangle 12"/>
          <p:cNvSpPr/>
          <p:nvPr/>
        </p:nvSpPr>
        <p:spPr>
          <a:xfrm>
            <a:off x="3804154" y="5872190"/>
            <a:ext cx="1518702"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White/Walnut</a:t>
            </a:r>
          </a:p>
          <a:p>
            <a:pPr algn="ctr">
              <a:lnSpc>
                <a:spcPct val="150000"/>
              </a:lnSpc>
            </a:pPr>
            <a:r>
              <a:rPr lang="en-US" sz="1200" dirty="0">
                <a:latin typeface="+mj-lt"/>
              </a:rPr>
              <a:t>OFF65825</a:t>
            </a:r>
          </a:p>
        </p:txBody>
      </p:sp>
      <p:sp>
        <p:nvSpPr>
          <p:cNvPr id="17" name="Rectangle 16"/>
          <p:cNvSpPr/>
          <p:nvPr/>
        </p:nvSpPr>
        <p:spPr>
          <a:xfrm>
            <a:off x="2008640" y="5872190"/>
            <a:ext cx="1428023"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White/White </a:t>
            </a:r>
            <a:r>
              <a:rPr lang="en-US" sz="1200" dirty="0">
                <a:latin typeface="+mj-lt"/>
              </a:rPr>
              <a:t>OFF65821</a:t>
            </a:r>
            <a:endParaRPr lang="en-US" sz="1400" dirty="0">
              <a:latin typeface="+mj-lt"/>
            </a:endParaRPr>
          </a:p>
        </p:txBody>
      </p:sp>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t="21081"/>
          <a:stretch/>
        </p:blipFill>
        <p:spPr>
          <a:xfrm>
            <a:off x="3638035" y="1732183"/>
            <a:ext cx="1774985" cy="1400798"/>
          </a:xfrm>
          <a:prstGeom prst="rect">
            <a:avLst/>
          </a:prstGeom>
        </p:spPr>
      </p:pic>
      <p:pic>
        <p:nvPicPr>
          <p:cNvPr id="41" name="Picture 40"/>
          <p:cNvPicPr>
            <a:picLocks noChangeAspect="1"/>
          </p:cNvPicPr>
          <p:nvPr/>
        </p:nvPicPr>
        <p:blipFill rotWithShape="1">
          <a:blip r:embed="rId7" cstate="print">
            <a:extLst>
              <a:ext uri="{28A0092B-C50C-407E-A947-70E740481C1C}">
                <a14:useLocalDpi xmlns:a14="http://schemas.microsoft.com/office/drawing/2010/main" val="0"/>
              </a:ext>
            </a:extLst>
          </a:blip>
          <a:srcRect t="20082"/>
          <a:stretch/>
        </p:blipFill>
        <p:spPr>
          <a:xfrm>
            <a:off x="20277" y="1731265"/>
            <a:ext cx="1781502" cy="1423741"/>
          </a:xfrm>
          <a:prstGeom prst="rect">
            <a:avLst/>
          </a:prstGeom>
        </p:spPr>
      </p:pic>
      <p:pic>
        <p:nvPicPr>
          <p:cNvPr id="43" name="Picture 42"/>
          <p:cNvPicPr>
            <a:picLocks noChangeAspect="1"/>
          </p:cNvPicPr>
          <p:nvPr/>
        </p:nvPicPr>
        <p:blipFill rotWithShape="1">
          <a:blip r:embed="rId8" cstate="print">
            <a:extLst>
              <a:ext uri="{28A0092B-C50C-407E-A947-70E740481C1C}">
                <a14:useLocalDpi xmlns:a14="http://schemas.microsoft.com/office/drawing/2010/main" val="0"/>
              </a:ext>
            </a:extLst>
          </a:blip>
          <a:srcRect t="20918"/>
          <a:stretch/>
        </p:blipFill>
        <p:spPr>
          <a:xfrm>
            <a:off x="1826196" y="1727866"/>
            <a:ext cx="1776788" cy="1405114"/>
          </a:xfrm>
          <a:prstGeom prst="rect">
            <a:avLst/>
          </a:prstGeom>
        </p:spPr>
      </p:pic>
      <p:sp>
        <p:nvSpPr>
          <p:cNvPr id="44" name="Rectangle 43"/>
          <p:cNvSpPr/>
          <p:nvPr/>
        </p:nvSpPr>
        <p:spPr>
          <a:xfrm>
            <a:off x="279370" y="3148641"/>
            <a:ext cx="1263316" cy="784830"/>
          </a:xfrm>
          <a:prstGeom prst="rect">
            <a:avLst/>
          </a:prstGeom>
        </p:spPr>
        <p:txBody>
          <a:bodyPr wrap="square">
            <a:spAutoFit/>
          </a:bodyPr>
          <a:lstStyle/>
          <a:p>
            <a:pPr lvl="0" algn="ctr">
              <a:lnSpc>
                <a:spcPct val="150000"/>
              </a:lnSpc>
            </a:pPr>
            <a:r>
              <a:rPr lang="en-US" dirty="0">
                <a:solidFill>
                  <a:prstClr val="black"/>
                </a:solidFill>
                <a:latin typeface="+mj-lt"/>
              </a:rPr>
              <a:t>Black/Black</a:t>
            </a:r>
          </a:p>
          <a:p>
            <a:pPr algn="ctr">
              <a:lnSpc>
                <a:spcPct val="150000"/>
              </a:lnSpc>
            </a:pPr>
            <a:r>
              <a:rPr lang="en-US" sz="1200" dirty="0">
                <a:latin typeface="+mj-lt"/>
              </a:rPr>
              <a:t>OFF65816</a:t>
            </a:r>
          </a:p>
        </p:txBody>
      </p:sp>
      <p:sp>
        <p:nvSpPr>
          <p:cNvPr id="45" name="Rectangle 44"/>
          <p:cNvSpPr/>
          <p:nvPr/>
        </p:nvSpPr>
        <p:spPr>
          <a:xfrm>
            <a:off x="2031878" y="3153730"/>
            <a:ext cx="1366214" cy="784830"/>
          </a:xfrm>
          <a:prstGeom prst="rect">
            <a:avLst/>
          </a:prstGeom>
        </p:spPr>
        <p:txBody>
          <a:bodyPr wrap="square">
            <a:spAutoFit/>
          </a:bodyPr>
          <a:lstStyle/>
          <a:p>
            <a:pPr lvl="0" algn="ctr">
              <a:lnSpc>
                <a:spcPct val="150000"/>
              </a:lnSpc>
            </a:pPr>
            <a:r>
              <a:rPr lang="en-US" dirty="0">
                <a:solidFill>
                  <a:prstClr val="black"/>
                </a:solidFill>
                <a:latin typeface="Calibri Light" panose="020F0302020204030204"/>
              </a:rPr>
              <a:t>Black/White</a:t>
            </a:r>
          </a:p>
          <a:p>
            <a:pPr algn="ctr">
              <a:lnSpc>
                <a:spcPct val="150000"/>
              </a:lnSpc>
            </a:pPr>
            <a:r>
              <a:rPr lang="en-US" sz="1200" dirty="0">
                <a:latin typeface="+mj-lt"/>
              </a:rPr>
              <a:t>OFF65820</a:t>
            </a:r>
          </a:p>
        </p:txBody>
      </p:sp>
      <p:sp>
        <p:nvSpPr>
          <p:cNvPr id="46" name="Rectangle 45"/>
          <p:cNvSpPr/>
          <p:nvPr/>
        </p:nvSpPr>
        <p:spPr>
          <a:xfrm>
            <a:off x="3807196" y="3153730"/>
            <a:ext cx="1436662" cy="784830"/>
          </a:xfrm>
          <a:prstGeom prst="rect">
            <a:avLst/>
          </a:prstGeom>
        </p:spPr>
        <p:txBody>
          <a:bodyPr wrap="square">
            <a:spAutoFit/>
          </a:bodyPr>
          <a:lstStyle/>
          <a:p>
            <a:pPr lvl="0" algn="ctr">
              <a:lnSpc>
                <a:spcPct val="150000"/>
              </a:lnSpc>
            </a:pPr>
            <a:r>
              <a:rPr lang="en-US" dirty="0">
                <a:solidFill>
                  <a:prstClr val="black"/>
                </a:solidFill>
                <a:latin typeface="Calibri Light" panose="020F0302020204030204"/>
              </a:rPr>
              <a:t>Black/Walnut</a:t>
            </a:r>
            <a:endParaRPr lang="en-US" sz="1200" dirty="0">
              <a:solidFill>
                <a:prstClr val="black"/>
              </a:solidFill>
              <a:latin typeface="Calibri Light" panose="020F0302020204030204"/>
            </a:endParaRPr>
          </a:p>
          <a:p>
            <a:pPr algn="ctr">
              <a:lnSpc>
                <a:spcPct val="150000"/>
              </a:lnSpc>
            </a:pPr>
            <a:r>
              <a:rPr lang="en-US" sz="1200" dirty="0">
                <a:latin typeface="+mj-lt"/>
              </a:rPr>
              <a:t>OFF65824</a:t>
            </a:r>
            <a:endParaRPr lang="en-US" sz="1400" dirty="0">
              <a:latin typeface="+mj-lt"/>
            </a:endParaRPr>
          </a:p>
        </p:txBody>
      </p:sp>
      <p:sp>
        <p:nvSpPr>
          <p:cNvPr id="48" name="TextBox 47"/>
          <p:cNvSpPr txBox="1"/>
          <p:nvPr/>
        </p:nvSpPr>
        <p:spPr>
          <a:xfrm>
            <a:off x="5452019" y="1692722"/>
            <a:ext cx="3691981" cy="4339650"/>
          </a:xfrm>
          <a:prstGeom prst="rect">
            <a:avLst/>
          </a:prstGeom>
          <a:noFill/>
        </p:spPr>
        <p:txBody>
          <a:bodyPr wrap="square" rtlCol="0">
            <a:spAutoFit/>
          </a:bodyPr>
          <a:lstStyle/>
          <a:p>
            <a:r>
              <a:rPr lang="en-US" dirty="0">
                <a:latin typeface="+mj-lt"/>
              </a:rPr>
              <a:t>Fast Two-Section Frame </a:t>
            </a:r>
          </a:p>
          <a:p>
            <a:r>
              <a:rPr lang="en-US" sz="1200" dirty="0"/>
              <a:t>Telescoping steel base adjusts from 28.7 to 48.4 inches high while providing a sturdy foundation.</a:t>
            </a:r>
          </a:p>
          <a:p>
            <a:endParaRPr lang="en-US" sz="1200" b="1" dirty="0"/>
          </a:p>
          <a:p>
            <a:endParaRPr lang="en-US" sz="1200" b="1" dirty="0"/>
          </a:p>
          <a:p>
            <a:r>
              <a:rPr lang="en-US" dirty="0">
                <a:latin typeface="+mj-lt"/>
              </a:rPr>
              <a:t>Ergonomic Desktop Design</a:t>
            </a:r>
          </a:p>
          <a:p>
            <a:r>
              <a:rPr lang="en-US" sz="1200" dirty="0"/>
              <a:t>Top measures 54 inches wide and features a curved side for a spacious, user-focused work surface. </a:t>
            </a:r>
          </a:p>
          <a:p>
            <a:endParaRPr lang="en-US" sz="1200" b="1" dirty="0"/>
          </a:p>
          <a:p>
            <a:endParaRPr lang="en-US" sz="1200" b="1" dirty="0"/>
          </a:p>
          <a:p>
            <a:r>
              <a:rPr lang="en-US" dirty="0">
                <a:latin typeface="+mj-lt"/>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600" b="1" dirty="0"/>
          </a:p>
          <a:p>
            <a:r>
              <a:rPr lang="en-US" dirty="0">
                <a:latin typeface="+mj-lt"/>
              </a:rPr>
              <a:t>Digital Keypad /w Memory</a:t>
            </a:r>
          </a:p>
          <a:p>
            <a:r>
              <a:rPr lang="en-US" sz="1200" dirty="0"/>
              <a:t>Save up to four height settings on the digital controller and adjust the table precisely throughout the day.</a:t>
            </a:r>
          </a:p>
        </p:txBody>
      </p:sp>
      <p:sp>
        <p:nvSpPr>
          <p:cNvPr id="20" name="Rectangle 19"/>
          <p:cNvSpPr/>
          <p:nvPr/>
        </p:nvSpPr>
        <p:spPr>
          <a:xfrm>
            <a:off x="5645888" y="111244"/>
            <a:ext cx="3498112" cy="523220"/>
          </a:xfrm>
          <a:prstGeom prst="rect">
            <a:avLst/>
          </a:prstGeom>
        </p:spPr>
        <p:txBody>
          <a:bodyPr wrap="square">
            <a:spAutoFit/>
          </a:bodyPr>
          <a:lstStyle/>
          <a:p>
            <a:pPr marL="0" lvl="1" algn="r"/>
            <a:r>
              <a:rPr lang="en-US" sz="1400" dirty="0">
                <a:latin typeface="+mj-lt"/>
                <a:cs typeface="Arial" panose="020B0604020202020204" pitchFamily="34" charset="0"/>
              </a:rPr>
              <a:t>MSRP: $</a:t>
            </a:r>
            <a:r>
              <a:rPr lang="en-US" sz="1400" dirty="0" smtClean="0">
                <a:latin typeface="+mj-lt"/>
                <a:cs typeface="Arial" panose="020B0604020202020204" pitchFamily="34" charset="0"/>
              </a:rPr>
              <a:t>499.99</a:t>
            </a:r>
            <a:endParaRPr lang="en-US" sz="1400" dirty="0">
              <a:latin typeface="+mj-lt"/>
              <a:cs typeface="Arial" panose="020B0604020202020204" pitchFamily="34" charset="0"/>
            </a:endParaRPr>
          </a:p>
          <a:p>
            <a:pPr marL="0" lvl="1" algn="r"/>
            <a:endParaRPr lang="en-US" sz="1400" b="1" dirty="0">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2029354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AIRLIFT S3 Electric Standing Desk, Walnut/White"/>
          <p:cNvPicPr>
            <a:picLocks noChangeAspect="1" noChangeArrowheads="1"/>
          </p:cNvPicPr>
          <p:nvPr/>
        </p:nvPicPr>
        <p:blipFill rotWithShape="1">
          <a:blip r:embed="rId2">
            <a:extLst>
              <a:ext uri="{28A0092B-C50C-407E-A947-70E740481C1C}">
                <a14:useLocalDpi xmlns:a14="http://schemas.microsoft.com/office/drawing/2010/main" val="0"/>
              </a:ext>
            </a:extLst>
          </a:blip>
          <a:srcRect l="5443" b="2473"/>
          <a:stretch/>
        </p:blipFill>
        <p:spPr bwMode="auto">
          <a:xfrm>
            <a:off x="117987" y="1489898"/>
            <a:ext cx="5075926" cy="523536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0" y="977347"/>
            <a:ext cx="9144000" cy="400110"/>
          </a:xfrm>
          <a:prstGeom prst="rect">
            <a:avLst/>
          </a:prstGeom>
        </p:spPr>
        <p:txBody>
          <a:bodyPr wrap="square">
            <a:spAutoFit/>
          </a:bodyPr>
          <a:lstStyle/>
          <a:p>
            <a:pPr algn="ctr"/>
            <a:r>
              <a:rPr lang="en-US" sz="2000" dirty="0" smtClean="0">
                <a:latin typeface="+mj-lt"/>
                <a:cs typeface="Arial" panose="020B0604020202020204" pitchFamily="34" charset="0"/>
              </a:rPr>
              <a:t>AIRLIFT® </a:t>
            </a:r>
            <a:r>
              <a:rPr lang="en-US" sz="2000" dirty="0">
                <a:latin typeface="+mj-lt"/>
                <a:cs typeface="Arial" panose="020B0604020202020204" pitchFamily="34" charset="0"/>
              </a:rPr>
              <a:t>S3 Electric Height-Adjustable Standing </a:t>
            </a:r>
            <a:r>
              <a:rPr lang="en-US" sz="2000" dirty="0" smtClean="0">
                <a:latin typeface="+mj-lt"/>
                <a:cs typeface="Arial" panose="020B0604020202020204" pitchFamily="34" charset="0"/>
              </a:rPr>
              <a:t>Desk</a:t>
            </a:r>
            <a:endParaRPr lang="en-US" sz="2000" dirty="0">
              <a:latin typeface="+mj-lt"/>
              <a:cs typeface="Arial" panose="020B0604020202020204" pitchFamily="34" charset="0"/>
            </a:endParaRP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9457" y="3314445"/>
            <a:ext cx="1505205" cy="1505205"/>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3378" y="5106576"/>
            <a:ext cx="1537560" cy="1537560"/>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3913" y="5102127"/>
            <a:ext cx="1537560" cy="153756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5942" y="3345695"/>
            <a:ext cx="1557715" cy="1557715"/>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99457" y="1526764"/>
            <a:ext cx="1505205" cy="1505205"/>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9425" y="1536332"/>
            <a:ext cx="1510749" cy="1510749"/>
          </a:xfrm>
          <a:prstGeom prst="rect">
            <a:avLst/>
          </a:prstGeom>
        </p:spPr>
      </p:pic>
      <p:sp>
        <p:nvSpPr>
          <p:cNvPr id="16" name="Rectangle 15"/>
          <p:cNvSpPr/>
          <p:nvPr/>
        </p:nvSpPr>
        <p:spPr>
          <a:xfrm>
            <a:off x="5287992" y="-4949"/>
            <a:ext cx="3856009" cy="738664"/>
          </a:xfrm>
          <a:prstGeom prst="rect">
            <a:avLst/>
          </a:prstGeom>
        </p:spPr>
        <p:txBody>
          <a:bodyPr wrap="square">
            <a:spAutoFit/>
          </a:bodyPr>
          <a:lstStyle/>
          <a:p>
            <a:pPr marL="0" lvl="1" algn="r"/>
            <a:r>
              <a:rPr lang="en-US" sz="1400" dirty="0">
                <a:solidFill>
                  <a:prstClr val="black"/>
                </a:solidFill>
                <a:latin typeface="+mj-lt"/>
                <a:cs typeface="Arial" panose="020B0604020202020204" pitchFamily="34" charset="0"/>
              </a:rPr>
              <a:t>Model : OFF65803</a:t>
            </a:r>
          </a:p>
          <a:p>
            <a:pPr marL="0" lvl="1" algn="r"/>
            <a:r>
              <a:rPr lang="en-US" sz="1400" dirty="0">
                <a:solidFill>
                  <a:prstClr val="black"/>
                </a:solidFill>
                <a:latin typeface="+mj-lt"/>
                <a:cs typeface="Arial" panose="020B0604020202020204" pitchFamily="34" charset="0"/>
              </a:rPr>
              <a:t>MSRP: $429.99</a:t>
            </a:r>
          </a:p>
          <a:p>
            <a:pPr marL="0" lvl="1" algn="r"/>
            <a:r>
              <a:rPr lang="en-US" sz="1400" dirty="0">
                <a:solidFill>
                  <a:prstClr val="black"/>
                </a:solidFill>
                <a:latin typeface="+mj-lt"/>
                <a:cs typeface="Arial" panose="020B0604020202020204" pitchFamily="34" charset="0"/>
              </a:rPr>
              <a:t>Available in Torrance October 2017 (base only) </a:t>
            </a:r>
          </a:p>
        </p:txBody>
      </p:sp>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994561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t="20420"/>
          <a:stretch/>
        </p:blipFill>
        <p:spPr>
          <a:xfrm>
            <a:off x="3668740" y="1717238"/>
            <a:ext cx="1785956" cy="1421253"/>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t="16910"/>
          <a:stretch/>
        </p:blipFill>
        <p:spPr>
          <a:xfrm>
            <a:off x="3569729" y="4349508"/>
            <a:ext cx="1924820" cy="1599323"/>
          </a:xfrm>
          <a:prstGeom prst="rect">
            <a:avLst/>
          </a:prstGeom>
        </p:spPr>
      </p:pic>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t="19637"/>
          <a:stretch/>
        </p:blipFill>
        <p:spPr>
          <a:xfrm>
            <a:off x="57977" y="1707445"/>
            <a:ext cx="1792914" cy="1440840"/>
          </a:xfrm>
          <a:prstGeom prst="rect">
            <a:avLst/>
          </a:prstGeom>
        </p:spPr>
      </p:pic>
      <p:pic>
        <p:nvPicPr>
          <p:cNvPr id="33" name="Picture 32"/>
          <p:cNvPicPr>
            <a:picLocks noChangeAspect="1"/>
          </p:cNvPicPr>
          <p:nvPr/>
        </p:nvPicPr>
        <p:blipFill rotWithShape="1">
          <a:blip r:embed="rId6" cstate="print">
            <a:extLst>
              <a:ext uri="{28A0092B-C50C-407E-A947-70E740481C1C}">
                <a14:useLocalDpi xmlns:a14="http://schemas.microsoft.com/office/drawing/2010/main" val="0"/>
              </a:ext>
            </a:extLst>
          </a:blip>
          <a:srcRect t="20321"/>
          <a:stretch/>
        </p:blipFill>
        <p:spPr>
          <a:xfrm>
            <a:off x="52356" y="4420570"/>
            <a:ext cx="1844931" cy="1470011"/>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t="19601"/>
          <a:stretch/>
        </p:blipFill>
        <p:spPr>
          <a:xfrm>
            <a:off x="1819281" y="1707445"/>
            <a:ext cx="1822355" cy="1465141"/>
          </a:xfrm>
          <a:prstGeom prst="rect">
            <a:avLst/>
          </a:prstGeom>
        </p:spPr>
      </p:pic>
      <p:pic>
        <p:nvPicPr>
          <p:cNvPr id="35" name="Picture 34"/>
          <p:cNvPicPr>
            <a:picLocks noChangeAspect="1"/>
          </p:cNvPicPr>
          <p:nvPr/>
        </p:nvPicPr>
        <p:blipFill rotWithShape="1">
          <a:blip r:embed="rId8" cstate="print">
            <a:extLst>
              <a:ext uri="{28A0092B-C50C-407E-A947-70E740481C1C}">
                <a14:useLocalDpi xmlns:a14="http://schemas.microsoft.com/office/drawing/2010/main" val="0"/>
              </a:ext>
            </a:extLst>
          </a:blip>
          <a:srcRect t="17489"/>
          <a:stretch/>
        </p:blipFill>
        <p:spPr>
          <a:xfrm>
            <a:off x="1813661" y="4344915"/>
            <a:ext cx="1920497" cy="1584630"/>
          </a:xfrm>
          <a:prstGeom prst="rect">
            <a:avLst/>
          </a:prstGeom>
        </p:spPr>
      </p:pic>
      <p:sp>
        <p:nvSpPr>
          <p:cNvPr id="4" name="Rectangle 3"/>
          <p:cNvSpPr/>
          <p:nvPr/>
        </p:nvSpPr>
        <p:spPr>
          <a:xfrm>
            <a:off x="2138221" y="455223"/>
            <a:ext cx="6893839" cy="707886"/>
          </a:xfrm>
          <a:prstGeom prst="rect">
            <a:avLst/>
          </a:prstGeom>
        </p:spPr>
        <p:txBody>
          <a:bodyPr wrap="square">
            <a:spAutoFit/>
          </a:bodyPr>
          <a:lstStyle/>
          <a:p>
            <a:r>
              <a:rPr lang="en-US" sz="2000" dirty="0" smtClean="0">
                <a:latin typeface="+mj-lt"/>
                <a:cs typeface="Arial" panose="020B0604020202020204" pitchFamily="34" charset="0"/>
              </a:rPr>
              <a:t>AIRLIFT® S3 </a:t>
            </a:r>
            <a:r>
              <a:rPr lang="en-US" sz="2000" dirty="0">
                <a:latin typeface="+mj-lt"/>
                <a:cs typeface="Arial" panose="020B0604020202020204" pitchFamily="34" charset="0"/>
              </a:rPr>
              <a:t>Electric Height-Adjustable Standing Desk</a:t>
            </a:r>
            <a:br>
              <a:rPr lang="en-US" sz="2000" dirty="0">
                <a:latin typeface="+mj-lt"/>
                <a:cs typeface="Arial" panose="020B0604020202020204" pitchFamily="34" charset="0"/>
              </a:rPr>
            </a:br>
            <a:r>
              <a:rPr lang="en-US" sz="2000" dirty="0">
                <a:latin typeface="+mj-lt"/>
                <a:cs typeface="Arial" panose="020B0604020202020204" pitchFamily="34" charset="0"/>
              </a:rPr>
              <a:t>(BASE + TOP)</a:t>
            </a:r>
          </a:p>
        </p:txBody>
      </p:sp>
      <p:sp>
        <p:nvSpPr>
          <p:cNvPr id="11" name="Rectangle 10"/>
          <p:cNvSpPr/>
          <p:nvPr/>
        </p:nvSpPr>
        <p:spPr>
          <a:xfrm>
            <a:off x="233914" y="5902105"/>
            <a:ext cx="1405906"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White/Black </a:t>
            </a:r>
            <a:r>
              <a:rPr lang="en-US" sz="1200" dirty="0">
                <a:latin typeface="+mj-lt"/>
              </a:rPr>
              <a:t>OFF65819</a:t>
            </a:r>
          </a:p>
        </p:txBody>
      </p:sp>
      <p:sp>
        <p:nvSpPr>
          <p:cNvPr id="15" name="Rectangle 14"/>
          <p:cNvSpPr/>
          <p:nvPr/>
        </p:nvSpPr>
        <p:spPr>
          <a:xfrm>
            <a:off x="3807158" y="5902105"/>
            <a:ext cx="1530383"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White/Walnut</a:t>
            </a:r>
          </a:p>
          <a:p>
            <a:pPr algn="ctr">
              <a:lnSpc>
                <a:spcPct val="150000"/>
              </a:lnSpc>
            </a:pPr>
            <a:r>
              <a:rPr lang="en-US" sz="1200" dirty="0">
                <a:latin typeface="+mj-lt"/>
              </a:rPr>
              <a:t>OFF65827</a:t>
            </a:r>
          </a:p>
        </p:txBody>
      </p:sp>
      <p:sp>
        <p:nvSpPr>
          <p:cNvPr id="18" name="Rectangle 17"/>
          <p:cNvSpPr/>
          <p:nvPr/>
        </p:nvSpPr>
        <p:spPr>
          <a:xfrm>
            <a:off x="2009371" y="3170050"/>
            <a:ext cx="1442173" cy="784830"/>
          </a:xfrm>
          <a:prstGeom prst="rect">
            <a:avLst/>
          </a:prstGeom>
        </p:spPr>
        <p:txBody>
          <a:bodyPr wrap="square">
            <a:spAutoFit/>
          </a:bodyPr>
          <a:lstStyle/>
          <a:p>
            <a:pPr lvl="0" algn="ctr">
              <a:lnSpc>
                <a:spcPct val="150000"/>
              </a:lnSpc>
            </a:pPr>
            <a:r>
              <a:rPr lang="en-US" dirty="0">
                <a:solidFill>
                  <a:prstClr val="black"/>
                </a:solidFill>
                <a:latin typeface="+mj-lt"/>
              </a:rPr>
              <a:t>Black/White</a:t>
            </a:r>
            <a:endParaRPr lang="en-US" sz="1400" dirty="0">
              <a:solidFill>
                <a:prstClr val="black"/>
              </a:solidFill>
              <a:latin typeface="+mj-lt"/>
            </a:endParaRPr>
          </a:p>
          <a:p>
            <a:pPr algn="ctr">
              <a:lnSpc>
                <a:spcPct val="150000"/>
              </a:lnSpc>
            </a:pPr>
            <a:r>
              <a:rPr lang="en-US" sz="1200" dirty="0">
                <a:latin typeface="+mj-lt"/>
              </a:rPr>
              <a:t>OFF65822</a:t>
            </a:r>
          </a:p>
        </p:txBody>
      </p:sp>
      <p:sp>
        <p:nvSpPr>
          <p:cNvPr id="19" name="Rectangle 18"/>
          <p:cNvSpPr/>
          <p:nvPr/>
        </p:nvSpPr>
        <p:spPr>
          <a:xfrm>
            <a:off x="2050135" y="5902105"/>
            <a:ext cx="1412040" cy="784830"/>
          </a:xfrm>
          <a:prstGeom prst="rect">
            <a:avLst/>
          </a:prstGeom>
        </p:spPr>
        <p:txBody>
          <a:bodyPr wrap="square">
            <a:spAutoFit/>
          </a:bodyPr>
          <a:lstStyle/>
          <a:p>
            <a:pPr algn="ctr">
              <a:lnSpc>
                <a:spcPct val="150000"/>
              </a:lnSpc>
            </a:pPr>
            <a:r>
              <a:rPr lang="en-US" dirty="0">
                <a:solidFill>
                  <a:prstClr val="black"/>
                </a:solidFill>
                <a:latin typeface="Calibri Light" panose="020F0302020204030204"/>
              </a:rPr>
              <a:t>White/White </a:t>
            </a:r>
            <a:r>
              <a:rPr lang="en-US" sz="1200" dirty="0">
                <a:latin typeface="+mj-lt"/>
              </a:rPr>
              <a:t>OFF65823</a:t>
            </a:r>
          </a:p>
        </p:txBody>
      </p:sp>
      <p:sp>
        <p:nvSpPr>
          <p:cNvPr id="9" name="Rectangle 8"/>
          <p:cNvSpPr/>
          <p:nvPr/>
        </p:nvSpPr>
        <p:spPr>
          <a:xfrm>
            <a:off x="329347" y="3170050"/>
            <a:ext cx="1299842" cy="784830"/>
          </a:xfrm>
          <a:prstGeom prst="rect">
            <a:avLst/>
          </a:prstGeom>
        </p:spPr>
        <p:txBody>
          <a:bodyPr wrap="square">
            <a:spAutoFit/>
          </a:bodyPr>
          <a:lstStyle/>
          <a:p>
            <a:pPr lvl="0" algn="ctr">
              <a:lnSpc>
                <a:spcPct val="150000"/>
              </a:lnSpc>
            </a:pPr>
            <a:r>
              <a:rPr lang="en-US" dirty="0">
                <a:solidFill>
                  <a:prstClr val="black"/>
                </a:solidFill>
                <a:latin typeface="+mj-lt"/>
              </a:rPr>
              <a:t>Black/Black</a:t>
            </a:r>
          </a:p>
          <a:p>
            <a:pPr algn="ctr">
              <a:lnSpc>
                <a:spcPct val="150000"/>
              </a:lnSpc>
            </a:pPr>
            <a:r>
              <a:rPr lang="en-US" sz="1200" dirty="0">
                <a:latin typeface="+mj-lt"/>
              </a:rPr>
              <a:t>OFF65818</a:t>
            </a:r>
          </a:p>
        </p:txBody>
      </p:sp>
      <p:sp>
        <p:nvSpPr>
          <p:cNvPr id="14" name="Rectangle 13"/>
          <p:cNvSpPr/>
          <p:nvPr/>
        </p:nvSpPr>
        <p:spPr>
          <a:xfrm>
            <a:off x="3762670" y="3170050"/>
            <a:ext cx="1499257" cy="784830"/>
          </a:xfrm>
          <a:prstGeom prst="rect">
            <a:avLst/>
          </a:prstGeom>
        </p:spPr>
        <p:txBody>
          <a:bodyPr wrap="square">
            <a:spAutoFit/>
          </a:bodyPr>
          <a:lstStyle/>
          <a:p>
            <a:pPr lvl="0" algn="ctr">
              <a:lnSpc>
                <a:spcPct val="150000"/>
              </a:lnSpc>
            </a:pPr>
            <a:r>
              <a:rPr lang="en-US" dirty="0">
                <a:solidFill>
                  <a:prstClr val="black"/>
                </a:solidFill>
                <a:latin typeface="Calibri Light" panose="020F0302020204030204"/>
              </a:rPr>
              <a:t>Black/Walnut</a:t>
            </a:r>
          </a:p>
          <a:p>
            <a:pPr algn="ctr">
              <a:lnSpc>
                <a:spcPct val="150000"/>
              </a:lnSpc>
            </a:pPr>
            <a:r>
              <a:rPr lang="en-US" sz="1200" dirty="0">
                <a:latin typeface="+mj-lt"/>
              </a:rPr>
              <a:t>OFF65826</a:t>
            </a:r>
          </a:p>
        </p:txBody>
      </p:sp>
      <p:sp>
        <p:nvSpPr>
          <p:cNvPr id="39" name="TextBox 38"/>
          <p:cNvSpPr txBox="1"/>
          <p:nvPr/>
        </p:nvSpPr>
        <p:spPr>
          <a:xfrm>
            <a:off x="5452019" y="1692722"/>
            <a:ext cx="3594323" cy="4862870"/>
          </a:xfrm>
          <a:prstGeom prst="rect">
            <a:avLst/>
          </a:prstGeom>
          <a:noFill/>
        </p:spPr>
        <p:txBody>
          <a:bodyPr wrap="square" rtlCol="0">
            <a:spAutoFit/>
          </a:bodyPr>
          <a:lstStyle/>
          <a:p>
            <a:r>
              <a:rPr lang="en-US" dirty="0">
                <a:latin typeface="+mj-lt"/>
              </a:rPr>
              <a:t>Fast Three-Section Frame </a:t>
            </a:r>
          </a:p>
          <a:p>
            <a:r>
              <a:rPr lang="en-US" sz="1200" dirty="0"/>
              <a:t>Rise higher and go lower with the three-section frame. The extra section allows the desk to dip as low as 24.8 inches high and rise to a height of 50.4 inches high at a speedy 1.49 inches per second.</a:t>
            </a:r>
          </a:p>
          <a:p>
            <a:endParaRPr lang="en-US" sz="1200" dirty="0"/>
          </a:p>
          <a:p>
            <a:r>
              <a:rPr lang="en-US" sz="1200" dirty="0"/>
              <a:t>Enjoy the ergonomic advantage of a standing desk no matter your height.</a:t>
            </a:r>
            <a:endParaRPr lang="en-US" sz="1200" b="1" dirty="0"/>
          </a:p>
          <a:p>
            <a:endParaRPr lang="en-US" sz="1200" b="1" dirty="0"/>
          </a:p>
          <a:p>
            <a:r>
              <a:rPr lang="en-US" dirty="0">
                <a:latin typeface="+mj-lt"/>
              </a:rPr>
              <a:t>Ergonomic Desktop Design</a:t>
            </a:r>
          </a:p>
          <a:p>
            <a:r>
              <a:rPr lang="en-US" sz="1200" dirty="0"/>
              <a:t>Top measures 54 inches wide and features a curved side for a spacious, user-focused work surface. </a:t>
            </a:r>
          </a:p>
          <a:p>
            <a:endParaRPr lang="en-US" sz="1200" b="1" dirty="0"/>
          </a:p>
          <a:p>
            <a:endParaRPr lang="en-US" sz="1200" b="1" dirty="0"/>
          </a:p>
          <a:p>
            <a:pPr lvl="0"/>
            <a:r>
              <a:rPr lang="en-US" dirty="0">
                <a:solidFill>
                  <a:prstClr val="black"/>
                </a:solidFill>
                <a:latin typeface="+mj-lt"/>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200" b="1" dirty="0"/>
          </a:p>
          <a:p>
            <a:r>
              <a:rPr lang="en-US" dirty="0">
                <a:latin typeface="+mj-lt"/>
              </a:rPr>
              <a:t>Digital Keypad /w Memory</a:t>
            </a:r>
          </a:p>
          <a:p>
            <a:r>
              <a:rPr lang="en-US" sz="1200" dirty="0"/>
              <a:t>Save up to four height settings on the digital controller and adjust the table precisely throughout the day.</a:t>
            </a:r>
          </a:p>
        </p:txBody>
      </p:sp>
      <p:sp>
        <p:nvSpPr>
          <p:cNvPr id="17" name="Rectangle 16"/>
          <p:cNvSpPr/>
          <p:nvPr/>
        </p:nvSpPr>
        <p:spPr>
          <a:xfrm>
            <a:off x="5645888" y="111244"/>
            <a:ext cx="3498112" cy="523220"/>
          </a:xfrm>
          <a:prstGeom prst="rect">
            <a:avLst/>
          </a:prstGeom>
        </p:spPr>
        <p:txBody>
          <a:bodyPr wrap="square">
            <a:spAutoFit/>
          </a:bodyPr>
          <a:lstStyle/>
          <a:p>
            <a:pPr marL="0" lvl="1" algn="r"/>
            <a:r>
              <a:rPr lang="en-US" sz="1400" dirty="0">
                <a:latin typeface="+mj-lt"/>
                <a:cs typeface="Arial" panose="020B0604020202020204" pitchFamily="34" charset="0"/>
              </a:rPr>
              <a:t>MSRP: $</a:t>
            </a:r>
            <a:r>
              <a:rPr lang="en-US" sz="1400" dirty="0" smtClean="0">
                <a:latin typeface="+mj-lt"/>
                <a:cs typeface="Arial" panose="020B0604020202020204" pitchFamily="34" charset="0"/>
              </a:rPr>
              <a:t>529.99</a:t>
            </a:r>
            <a:endParaRPr lang="en-US" sz="1400" dirty="0">
              <a:latin typeface="+mj-lt"/>
              <a:cs typeface="Arial" panose="020B0604020202020204" pitchFamily="34" charset="0"/>
            </a:endParaRPr>
          </a:p>
          <a:p>
            <a:pPr marL="0" lvl="1" algn="r"/>
            <a:endParaRPr lang="en-US" sz="1400" b="1" dirty="0">
              <a:latin typeface="Arial" panose="020B0604020202020204" pitchFamily="34" charset="0"/>
              <a:cs typeface="Arial" panose="020B0604020202020204" pitchFamily="34" charset="0"/>
            </a:endParaRPr>
          </a:p>
        </p:txBody>
      </p:sp>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236784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40000" y="1076254"/>
            <a:ext cx="6604001"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AIRLIFT S3 Electric Desk </a:t>
            </a:r>
            <a:r>
              <a:rPr lang="en-US" sz="2000" dirty="0" smtClean="0">
                <a:solidFill>
                  <a:prstClr val="black"/>
                </a:solidFill>
                <a:latin typeface="Calibri Light" panose="020F0302020204030204" pitchFamily="34" charset="0"/>
                <a:cs typeface="Arial" panose="020B0604020202020204" pitchFamily="34" charset="0"/>
              </a:rPr>
              <a:t>with Gray </a:t>
            </a:r>
            <a:r>
              <a:rPr lang="en-US" sz="2000" dirty="0">
                <a:solidFill>
                  <a:prstClr val="black"/>
                </a:solidFill>
                <a:latin typeface="Calibri Light" panose="020F0302020204030204" pitchFamily="34" charset="0"/>
                <a:cs typeface="Arial" panose="020B0604020202020204" pitchFamily="34" charset="0"/>
              </a:rPr>
              <a:t>Frame + Black Top</a:t>
            </a:r>
            <a:endParaRPr lang="en-US" sz="2000" dirty="0">
              <a:solidFill>
                <a:prstClr val="black"/>
              </a:solidFill>
              <a:cs typeface="Arial" panose="020B0604020202020204" pitchFamily="34" charset="0"/>
            </a:endParaRPr>
          </a:p>
        </p:txBody>
      </p:sp>
      <p:sp>
        <p:nvSpPr>
          <p:cNvPr id="11" name="Rectangle 10"/>
          <p:cNvSpPr/>
          <p:nvPr/>
        </p:nvSpPr>
        <p:spPr>
          <a:xfrm>
            <a:off x="5117169" y="1476364"/>
            <a:ext cx="3784602" cy="4893647"/>
          </a:xfrm>
          <a:prstGeom prst="rect">
            <a:avLst/>
          </a:prstGeom>
        </p:spPr>
        <p:txBody>
          <a:bodyPr wrap="square">
            <a:spAutoFit/>
          </a:bodyPr>
          <a:lstStyle/>
          <a:p>
            <a:r>
              <a:rPr lang="en-US" sz="1200" b="1" dirty="0"/>
              <a:t>Fast Three-Section Frame </a:t>
            </a:r>
          </a:p>
          <a:p>
            <a:r>
              <a:rPr lang="en-US" sz="1200" dirty="0"/>
              <a:t>Rise higher and go lower with the three-section frame. The extra section allows the desk to dip as low as 24.8 inches high and rise to a height of 50.4 inches high at a speedy 1.49 inches per second.</a:t>
            </a:r>
          </a:p>
          <a:p>
            <a:endParaRPr lang="en-US" sz="1200" dirty="0"/>
          </a:p>
          <a:p>
            <a:r>
              <a:rPr lang="en-US" sz="1200" dirty="0"/>
              <a:t>Enjoy the ergonomic advantage of a standing desk no matter your height.</a:t>
            </a:r>
            <a:endParaRPr lang="en-US" sz="1200" b="1" dirty="0"/>
          </a:p>
          <a:p>
            <a:endParaRPr lang="en-US" sz="1200" b="1" dirty="0"/>
          </a:p>
          <a:p>
            <a:r>
              <a:rPr lang="en-US" sz="1200" b="1" dirty="0"/>
              <a:t>Ergonomic Desktop Design</a:t>
            </a:r>
          </a:p>
          <a:p>
            <a:r>
              <a:rPr lang="en-US" sz="1200" dirty="0"/>
              <a:t>Top measures 54 inches wide and features a curved side for a spacious, user-focused work surface. </a:t>
            </a:r>
          </a:p>
          <a:p>
            <a:endParaRPr lang="en-US" sz="1200" b="1" dirty="0"/>
          </a:p>
          <a:p>
            <a:endParaRPr lang="en-US" sz="1200" b="1" dirty="0"/>
          </a:p>
          <a:p>
            <a:pPr lvl="0"/>
            <a:r>
              <a:rPr lang="en-US" sz="1200" b="1" dirty="0">
                <a:solidFill>
                  <a:prstClr val="black"/>
                </a:solidFill>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200" b="1" dirty="0"/>
          </a:p>
          <a:p>
            <a:r>
              <a:rPr lang="en-US" sz="1200" b="1" dirty="0"/>
              <a:t>Digital Keypad /w Memory</a:t>
            </a:r>
          </a:p>
          <a:p>
            <a:r>
              <a:rPr lang="en-US" sz="1200" dirty="0"/>
              <a:t>Save up to four height settings on the digital controller and adjust the table precisely throughout the day.</a:t>
            </a:r>
          </a:p>
          <a:p>
            <a:r>
              <a:rPr lang="en-US" sz="1200" dirty="0">
                <a:solidFill>
                  <a:prstClr val="black"/>
                </a:solidFill>
              </a:rPr>
              <a:t> </a:t>
            </a:r>
            <a:endParaRPr lang="en-US" sz="1200" b="1" dirty="0"/>
          </a:p>
          <a:p>
            <a:endParaRPr lang="en-US" sz="12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latin typeface="Calibri Light" panose="020F0302020204030204" pitchFamily="34" charset="0"/>
                <a:cs typeface="Arial" panose="020B0604020202020204" pitchFamily="34" charset="0"/>
              </a:rPr>
              <a:t>Model: OFFK65875 </a:t>
            </a:r>
            <a:r>
              <a:rPr lang="en-US" sz="1400" dirty="0">
                <a:solidFill>
                  <a:srgbClr val="FF0000"/>
                </a:solidFill>
                <a:latin typeface="Calibri Light" panose="020F0302020204030204" pitchFamily="34" charset="0"/>
                <a:cs typeface="Arial" panose="020B0604020202020204" pitchFamily="34" charset="0"/>
              </a:rPr>
              <a:t/>
            </a:r>
            <a:br>
              <a:rPr lang="en-US" sz="1400" dirty="0">
                <a:solidFill>
                  <a:srgbClr val="FF0000"/>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$529.99</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2" name="Picture 1"/>
          <p:cNvPicPr>
            <a:picLocks noChangeAspect="1"/>
          </p:cNvPicPr>
          <p:nvPr/>
        </p:nvPicPr>
        <p:blipFill rotWithShape="1">
          <a:blip r:embed="rId3"/>
          <a:srcRect l="6416" t="6697" r="3590" b="3539"/>
          <a:stretch/>
        </p:blipFill>
        <p:spPr>
          <a:xfrm>
            <a:off x="346482" y="1606990"/>
            <a:ext cx="4528457" cy="4610198"/>
          </a:xfrm>
          <a:prstGeom prst="rect">
            <a:avLst/>
          </a:prstGeom>
        </p:spPr>
      </p:pic>
    </p:spTree>
    <p:extLst>
      <p:ext uri="{BB962C8B-B14F-4D97-AF65-F5344CB8AC3E}">
        <p14:creationId xmlns:p14="http://schemas.microsoft.com/office/powerpoint/2010/main" val="651750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117169" y="1476364"/>
            <a:ext cx="3784602" cy="5447645"/>
          </a:xfrm>
          <a:prstGeom prst="rect">
            <a:avLst/>
          </a:prstGeom>
        </p:spPr>
        <p:txBody>
          <a:bodyPr wrap="square">
            <a:spAutoFit/>
          </a:bodyPr>
          <a:lstStyle/>
          <a:p>
            <a:r>
              <a:rPr lang="en-US" sz="1200" b="1" dirty="0"/>
              <a:t>Fast Three-Section Frame </a:t>
            </a:r>
          </a:p>
          <a:p>
            <a:r>
              <a:rPr lang="en-US" sz="1200" dirty="0"/>
              <a:t>Rise higher and go lower with the three-section frame. The extra section allows the desk to dip as low as 24.8 inches high and rise to a height of 50.4 inches high at a speedy 1.49 inches per second.</a:t>
            </a:r>
          </a:p>
          <a:p>
            <a:endParaRPr lang="en-US" sz="1200" dirty="0"/>
          </a:p>
          <a:p>
            <a:r>
              <a:rPr lang="en-US" sz="1200" dirty="0"/>
              <a:t>Enjoy the ergonomic advantage of a standing desk no matter your height.</a:t>
            </a:r>
            <a:endParaRPr lang="en-US" sz="1200" b="1" dirty="0"/>
          </a:p>
          <a:p>
            <a:endParaRPr lang="en-US" sz="1200" b="1" dirty="0"/>
          </a:p>
          <a:p>
            <a:r>
              <a:rPr lang="en-US" sz="1200" b="1" dirty="0"/>
              <a:t>Ergonomic Desktop Design</a:t>
            </a:r>
          </a:p>
          <a:p>
            <a:r>
              <a:rPr lang="en-US" sz="1200" dirty="0"/>
              <a:t>Top measures 54 inches wide and features a curved side for a spacious, user-focused work surface. </a:t>
            </a:r>
          </a:p>
          <a:p>
            <a:endParaRPr lang="en-US" sz="1200" b="1" dirty="0"/>
          </a:p>
          <a:p>
            <a:endParaRPr lang="en-US" sz="1200" b="1" dirty="0"/>
          </a:p>
          <a:p>
            <a:pPr lvl="0"/>
            <a:r>
              <a:rPr lang="en-US" sz="1200" b="1" dirty="0">
                <a:solidFill>
                  <a:prstClr val="black"/>
                </a:solidFill>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200" b="1" dirty="0"/>
          </a:p>
          <a:p>
            <a:r>
              <a:rPr lang="en-US" sz="1200" b="1" dirty="0"/>
              <a:t>Digital Keypad /w Memory</a:t>
            </a:r>
          </a:p>
          <a:p>
            <a:r>
              <a:rPr lang="en-US" sz="1200" dirty="0"/>
              <a:t>Save up to four height settings on the digital controller and adjust the table precisely throughout the day.</a:t>
            </a:r>
          </a:p>
          <a:p>
            <a:r>
              <a:rPr lang="en-US" sz="1200" dirty="0">
                <a:solidFill>
                  <a:prstClr val="black"/>
                </a:solidFill>
              </a:rPr>
              <a:t> </a:t>
            </a:r>
            <a:endParaRPr lang="en-US" sz="1200" b="1" dirty="0"/>
          </a:p>
          <a:p>
            <a:r>
              <a:rPr lang="en-US" sz="1200" dirty="0">
                <a:solidFill>
                  <a:prstClr val="black"/>
                </a:solidFill>
              </a:rPr>
              <a:t> </a:t>
            </a:r>
            <a:endParaRPr lang="en-US" sz="1200" b="1" dirty="0"/>
          </a:p>
          <a:p>
            <a:endParaRPr lang="en-US" sz="1200" dirty="0">
              <a:solidFill>
                <a:prstClr val="black"/>
              </a:solidFill>
            </a:endParaRPr>
          </a:p>
          <a:p>
            <a:r>
              <a:rPr lang="en-US" sz="1200" dirty="0">
                <a:solidFill>
                  <a:prstClr val="black"/>
                </a:solidFill>
              </a:rPr>
              <a:t> </a:t>
            </a:r>
            <a:endParaRPr lang="en-US" sz="1200" b="1" dirty="0"/>
          </a:p>
          <a:p>
            <a:endParaRPr lang="en-US" sz="12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latin typeface="Calibri Light" panose="020F0302020204030204" pitchFamily="34" charset="0"/>
                <a:cs typeface="Arial" panose="020B0604020202020204" pitchFamily="34" charset="0"/>
              </a:rPr>
              <a:t>Model: OFFK65877 </a:t>
            </a:r>
            <a:r>
              <a:rPr lang="en-US" sz="1400" dirty="0">
                <a:solidFill>
                  <a:srgbClr val="FF0000"/>
                </a:solidFill>
                <a:latin typeface="Calibri Light" panose="020F0302020204030204" pitchFamily="34" charset="0"/>
                <a:cs typeface="Arial" panose="020B0604020202020204" pitchFamily="34" charset="0"/>
              </a:rPr>
              <a:t/>
            </a:r>
            <a:br>
              <a:rPr lang="en-US" sz="1400" dirty="0">
                <a:solidFill>
                  <a:srgbClr val="FF0000"/>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$529.99</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3" name="Picture 2"/>
          <p:cNvPicPr>
            <a:picLocks noChangeAspect="1"/>
          </p:cNvPicPr>
          <p:nvPr/>
        </p:nvPicPr>
        <p:blipFill rotWithShape="1">
          <a:blip r:embed="rId3"/>
          <a:srcRect l="7167" t="9292" r="7095" b="8682"/>
          <a:stretch/>
        </p:blipFill>
        <p:spPr>
          <a:xfrm>
            <a:off x="329557" y="1577962"/>
            <a:ext cx="4545382" cy="4416436"/>
          </a:xfrm>
          <a:prstGeom prst="rect">
            <a:avLst/>
          </a:prstGeom>
        </p:spPr>
      </p:pic>
      <p:sp>
        <p:nvSpPr>
          <p:cNvPr id="6" name="Rectangle 5"/>
          <p:cNvSpPr/>
          <p:nvPr/>
        </p:nvSpPr>
        <p:spPr>
          <a:xfrm>
            <a:off x="2525486" y="1076254"/>
            <a:ext cx="6618515"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AIRLIFT S3 Electric Desk </a:t>
            </a:r>
            <a:r>
              <a:rPr lang="en-US" sz="2000" dirty="0" smtClean="0">
                <a:solidFill>
                  <a:prstClr val="black"/>
                </a:solidFill>
                <a:latin typeface="Calibri Light" panose="020F0302020204030204" pitchFamily="34" charset="0"/>
                <a:cs typeface="Arial" panose="020B0604020202020204" pitchFamily="34" charset="0"/>
              </a:rPr>
              <a:t>with </a:t>
            </a:r>
            <a:r>
              <a:rPr lang="en-US" sz="2000" dirty="0">
                <a:solidFill>
                  <a:prstClr val="black"/>
                </a:solidFill>
                <a:latin typeface="Calibri Light" panose="020F0302020204030204" pitchFamily="34" charset="0"/>
                <a:cs typeface="Arial" panose="020B0604020202020204" pitchFamily="34" charset="0"/>
              </a:rPr>
              <a:t>Gray Frame + White </a:t>
            </a:r>
            <a:r>
              <a:rPr lang="en-US" sz="2000" dirty="0" smtClean="0">
                <a:solidFill>
                  <a:prstClr val="black"/>
                </a:solidFill>
                <a:latin typeface="Calibri Light" panose="020F0302020204030204" pitchFamily="34" charset="0"/>
                <a:cs typeface="Arial" panose="020B0604020202020204" pitchFamily="34" charset="0"/>
              </a:rPr>
              <a:t>Top</a:t>
            </a:r>
            <a:endParaRPr lang="en-US" sz="2000" dirty="0">
              <a:solidFill>
                <a:prstClr val="black"/>
              </a:solidFill>
              <a:cs typeface="Arial" panose="020B0604020202020204" pitchFamily="34" charset="0"/>
            </a:endParaRPr>
          </a:p>
        </p:txBody>
      </p:sp>
    </p:spTree>
    <p:extLst>
      <p:ext uri="{BB962C8B-B14F-4D97-AF65-F5344CB8AC3E}">
        <p14:creationId xmlns:p14="http://schemas.microsoft.com/office/powerpoint/2010/main" val="1611695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1351" y="1076254"/>
            <a:ext cx="6672650"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AIRLIFT S3 Electric Desk </a:t>
            </a:r>
            <a:r>
              <a:rPr lang="en-US" sz="2000" dirty="0" smtClean="0">
                <a:solidFill>
                  <a:prstClr val="black"/>
                </a:solidFill>
                <a:latin typeface="Calibri Light" panose="020F0302020204030204" pitchFamily="34" charset="0"/>
                <a:cs typeface="Arial" panose="020B0604020202020204" pitchFamily="34" charset="0"/>
              </a:rPr>
              <a:t>with </a:t>
            </a:r>
            <a:r>
              <a:rPr lang="en-US" sz="2000" dirty="0">
                <a:solidFill>
                  <a:prstClr val="black"/>
                </a:solidFill>
                <a:latin typeface="Calibri Light" panose="020F0302020204030204" pitchFamily="34" charset="0"/>
                <a:cs typeface="Arial" panose="020B0604020202020204" pitchFamily="34" charset="0"/>
              </a:rPr>
              <a:t>Gray Frame + Walnut Top</a:t>
            </a:r>
            <a:endParaRPr lang="en-US" sz="2000" dirty="0">
              <a:solidFill>
                <a:prstClr val="black"/>
              </a:solidFill>
              <a:cs typeface="Arial" panose="020B0604020202020204" pitchFamily="34" charset="0"/>
            </a:endParaRPr>
          </a:p>
        </p:txBody>
      </p:sp>
      <p:sp>
        <p:nvSpPr>
          <p:cNvPr id="11" name="Rectangle 10"/>
          <p:cNvSpPr/>
          <p:nvPr/>
        </p:nvSpPr>
        <p:spPr>
          <a:xfrm>
            <a:off x="5117169" y="1476364"/>
            <a:ext cx="3784602" cy="5447645"/>
          </a:xfrm>
          <a:prstGeom prst="rect">
            <a:avLst/>
          </a:prstGeom>
        </p:spPr>
        <p:txBody>
          <a:bodyPr wrap="square">
            <a:spAutoFit/>
          </a:bodyPr>
          <a:lstStyle/>
          <a:p>
            <a:r>
              <a:rPr lang="en-US" sz="1200" b="1" dirty="0"/>
              <a:t>Fast Three-Section Frame </a:t>
            </a:r>
          </a:p>
          <a:p>
            <a:r>
              <a:rPr lang="en-US" sz="1200" dirty="0"/>
              <a:t>Rise higher and go lower with the three-section frame. The extra section allows the desk to dip as low as 24.8 inches high and rise to a height of 50.4 inches high at a speedy 1.49 inches per second.</a:t>
            </a:r>
          </a:p>
          <a:p>
            <a:endParaRPr lang="en-US" sz="1200" dirty="0"/>
          </a:p>
          <a:p>
            <a:r>
              <a:rPr lang="en-US" sz="1200" dirty="0"/>
              <a:t>Enjoy the ergonomic advantage of a standing desk no matter your height.</a:t>
            </a:r>
            <a:endParaRPr lang="en-US" sz="1200" b="1" dirty="0"/>
          </a:p>
          <a:p>
            <a:endParaRPr lang="en-US" sz="1200" b="1" dirty="0"/>
          </a:p>
          <a:p>
            <a:r>
              <a:rPr lang="en-US" sz="1200" b="1" dirty="0"/>
              <a:t>Ergonomic Desktop Design</a:t>
            </a:r>
          </a:p>
          <a:p>
            <a:r>
              <a:rPr lang="en-US" sz="1200" dirty="0"/>
              <a:t>Top measures 54 inches wide and features a curved side for a spacious, user-focused work surface. </a:t>
            </a:r>
          </a:p>
          <a:p>
            <a:endParaRPr lang="en-US" sz="1200" b="1" dirty="0"/>
          </a:p>
          <a:p>
            <a:endParaRPr lang="en-US" sz="1200" b="1" dirty="0"/>
          </a:p>
          <a:p>
            <a:pPr lvl="0"/>
            <a:r>
              <a:rPr lang="en-US" sz="1200" b="1" dirty="0">
                <a:solidFill>
                  <a:prstClr val="black"/>
                </a:solidFill>
              </a:rPr>
              <a:t>Powerful Dual Motors</a:t>
            </a:r>
          </a:p>
          <a:p>
            <a:r>
              <a:rPr lang="en-US" sz="1200" dirty="0"/>
              <a:t>Provide smooth and even movement when adjusting the top. A weight capacity of 264 lbs. and an adjustment rate of 1.49 inches per second, you don't have to sacrifice speed or strength.</a:t>
            </a:r>
          </a:p>
          <a:p>
            <a:endParaRPr lang="en-US" sz="1200" b="1" dirty="0"/>
          </a:p>
          <a:p>
            <a:endParaRPr lang="en-US" sz="1200" b="1" dirty="0"/>
          </a:p>
          <a:p>
            <a:r>
              <a:rPr lang="en-US" sz="1200" b="1" dirty="0"/>
              <a:t>Digital Keypad /w Memory</a:t>
            </a:r>
          </a:p>
          <a:p>
            <a:r>
              <a:rPr lang="en-US" sz="1200" dirty="0"/>
              <a:t>Save up to four height settings on the digital controller and adjust the table precisely throughout the day.</a:t>
            </a:r>
          </a:p>
          <a:p>
            <a:r>
              <a:rPr lang="en-US" sz="1200" dirty="0">
                <a:solidFill>
                  <a:prstClr val="black"/>
                </a:solidFill>
              </a:rPr>
              <a:t> </a:t>
            </a:r>
            <a:endParaRPr lang="en-US" sz="1200" b="1" dirty="0"/>
          </a:p>
          <a:p>
            <a:r>
              <a:rPr lang="en-US" sz="1200" dirty="0">
                <a:solidFill>
                  <a:prstClr val="black"/>
                </a:solidFill>
              </a:rPr>
              <a:t> </a:t>
            </a:r>
            <a:endParaRPr lang="en-US" sz="1200" b="1" dirty="0"/>
          </a:p>
          <a:p>
            <a:endParaRPr lang="en-US" sz="1200" dirty="0">
              <a:solidFill>
                <a:prstClr val="black"/>
              </a:solidFill>
            </a:endParaRPr>
          </a:p>
          <a:p>
            <a:r>
              <a:rPr lang="en-US" sz="1200" dirty="0">
                <a:solidFill>
                  <a:prstClr val="black"/>
                </a:solidFill>
              </a:rPr>
              <a:t> </a:t>
            </a:r>
            <a:endParaRPr lang="en-US" sz="1200" b="1" dirty="0"/>
          </a:p>
          <a:p>
            <a:endParaRPr lang="en-US" sz="12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latin typeface="Calibri Light" panose="020F0302020204030204" pitchFamily="34" charset="0"/>
                <a:cs typeface="Arial" panose="020B0604020202020204" pitchFamily="34" charset="0"/>
              </a:rPr>
              <a:t>Model: OFFK65876 </a:t>
            </a:r>
            <a:r>
              <a:rPr lang="en-US" sz="1400" dirty="0">
                <a:solidFill>
                  <a:srgbClr val="FF0000"/>
                </a:solidFill>
                <a:latin typeface="Calibri Light" panose="020F0302020204030204" pitchFamily="34" charset="0"/>
                <a:cs typeface="Arial" panose="020B0604020202020204" pitchFamily="34" charset="0"/>
              </a:rPr>
              <a:t/>
            </a:r>
            <a:br>
              <a:rPr lang="en-US" sz="1400" dirty="0">
                <a:solidFill>
                  <a:srgbClr val="FF0000"/>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$529.99</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3" name="Picture 2"/>
          <p:cNvPicPr>
            <a:picLocks noChangeAspect="1"/>
          </p:cNvPicPr>
          <p:nvPr/>
        </p:nvPicPr>
        <p:blipFill rotWithShape="1">
          <a:blip r:embed="rId3"/>
          <a:srcRect l="2816" t="7878" r="4812" b="6213"/>
          <a:stretch/>
        </p:blipFill>
        <p:spPr>
          <a:xfrm>
            <a:off x="317453" y="1606990"/>
            <a:ext cx="4601029" cy="4552936"/>
          </a:xfrm>
          <a:prstGeom prst="rect">
            <a:avLst/>
          </a:prstGeom>
        </p:spPr>
      </p:pic>
    </p:spTree>
    <p:extLst>
      <p:ext uri="{BB962C8B-B14F-4D97-AF65-F5344CB8AC3E}">
        <p14:creationId xmlns:p14="http://schemas.microsoft.com/office/powerpoint/2010/main" val="63760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20390"/>
            <a:ext cx="9143999" cy="400110"/>
          </a:xfrm>
          <a:prstGeom prst="rect">
            <a:avLst/>
          </a:prstGeom>
        </p:spPr>
        <p:txBody>
          <a:bodyPr wrap="square">
            <a:spAutoFit/>
          </a:bodyPr>
          <a:lstStyle/>
          <a:p>
            <a:pPr algn="ctr"/>
            <a:r>
              <a:rPr lang="en-US" sz="2000" dirty="0">
                <a:latin typeface="+mj-lt"/>
                <a:cs typeface="Arial" panose="020B0604020202020204" pitchFamily="34" charset="0"/>
              </a:rPr>
              <a:t>Ergo Desktop Table Top </a:t>
            </a:r>
            <a:r>
              <a:rPr lang="en-US" sz="2000" dirty="0" smtClean="0">
                <a:latin typeface="+mj-lt"/>
                <a:cs typeface="Arial" panose="020B0604020202020204" pitchFamily="34" charset="0"/>
              </a:rPr>
              <a:t>with Beveled </a:t>
            </a:r>
            <a:r>
              <a:rPr lang="en-US" sz="2000" dirty="0">
                <a:latin typeface="+mj-lt"/>
                <a:cs typeface="Arial" panose="020B0604020202020204" pitchFamily="34" charset="0"/>
              </a:rPr>
              <a:t>Bottom Edges, 54" x 30", Black</a:t>
            </a:r>
          </a:p>
        </p:txBody>
      </p:sp>
      <p:sp>
        <p:nvSpPr>
          <p:cNvPr id="11" name="Rectangle 10"/>
          <p:cNvSpPr/>
          <p:nvPr/>
        </p:nvSpPr>
        <p:spPr>
          <a:xfrm>
            <a:off x="7066562" y="3957331"/>
            <a:ext cx="1581978" cy="784830"/>
          </a:xfrm>
          <a:prstGeom prst="rect">
            <a:avLst/>
          </a:prstGeom>
        </p:spPr>
        <p:txBody>
          <a:bodyPr wrap="square">
            <a:spAutoFit/>
          </a:bodyPr>
          <a:lstStyle/>
          <a:p>
            <a:pPr algn="ctr">
              <a:lnSpc>
                <a:spcPct val="150000"/>
              </a:lnSpc>
            </a:pPr>
            <a:r>
              <a:rPr lang="en-US" dirty="0">
                <a:latin typeface="+mj-lt"/>
              </a:rPr>
              <a:t>Walnut</a:t>
            </a:r>
            <a:endParaRPr lang="en-US" sz="2000" dirty="0">
              <a:latin typeface="+mj-lt"/>
            </a:endParaRPr>
          </a:p>
          <a:p>
            <a:pPr algn="ctr">
              <a:lnSpc>
                <a:spcPct val="150000"/>
              </a:lnSpc>
            </a:pPr>
            <a:r>
              <a:rPr lang="en-US" sz="1200" dirty="0"/>
              <a:t>OFF65813</a:t>
            </a:r>
            <a:endParaRPr lang="en-US" sz="1100" dirty="0"/>
          </a:p>
        </p:txBody>
      </p:sp>
      <p:sp>
        <p:nvSpPr>
          <p:cNvPr id="19" name="Rectangle 18"/>
          <p:cNvSpPr/>
          <p:nvPr/>
        </p:nvSpPr>
        <p:spPr>
          <a:xfrm>
            <a:off x="730811" y="3958723"/>
            <a:ext cx="1383843" cy="784830"/>
          </a:xfrm>
          <a:prstGeom prst="rect">
            <a:avLst/>
          </a:prstGeom>
        </p:spPr>
        <p:txBody>
          <a:bodyPr wrap="square">
            <a:spAutoFit/>
          </a:bodyPr>
          <a:lstStyle/>
          <a:p>
            <a:pPr algn="ctr">
              <a:lnSpc>
                <a:spcPct val="150000"/>
              </a:lnSpc>
            </a:pPr>
            <a:r>
              <a:rPr lang="en-US" dirty="0">
                <a:latin typeface="+mj-lt"/>
              </a:rPr>
              <a:t>Black</a:t>
            </a:r>
          </a:p>
          <a:p>
            <a:pPr algn="ctr">
              <a:lnSpc>
                <a:spcPct val="150000"/>
              </a:lnSpc>
            </a:pPr>
            <a:r>
              <a:rPr lang="en-US" sz="1200" dirty="0"/>
              <a:t>OFF65811</a:t>
            </a:r>
            <a:endParaRPr lang="en-US" sz="1000" dirty="0"/>
          </a:p>
        </p:txBody>
      </p:sp>
      <p:sp>
        <p:nvSpPr>
          <p:cNvPr id="20" name="Rectangle 19"/>
          <p:cNvSpPr/>
          <p:nvPr/>
        </p:nvSpPr>
        <p:spPr>
          <a:xfrm>
            <a:off x="3907189" y="3951801"/>
            <a:ext cx="1366562" cy="784830"/>
          </a:xfrm>
          <a:prstGeom prst="rect">
            <a:avLst/>
          </a:prstGeom>
        </p:spPr>
        <p:txBody>
          <a:bodyPr wrap="square">
            <a:spAutoFit/>
          </a:bodyPr>
          <a:lstStyle/>
          <a:p>
            <a:pPr algn="ctr">
              <a:lnSpc>
                <a:spcPct val="150000"/>
              </a:lnSpc>
            </a:pPr>
            <a:r>
              <a:rPr lang="en-US" dirty="0">
                <a:latin typeface="+mj-lt"/>
              </a:rPr>
              <a:t>White</a:t>
            </a:r>
            <a:endParaRPr lang="en-US" sz="1600" dirty="0">
              <a:latin typeface="+mj-lt"/>
            </a:endParaRPr>
          </a:p>
          <a:p>
            <a:pPr algn="ctr">
              <a:lnSpc>
                <a:spcPct val="150000"/>
              </a:lnSpc>
            </a:pPr>
            <a:r>
              <a:rPr lang="en-US" sz="1200" dirty="0"/>
              <a:t>OFF65812</a:t>
            </a:r>
            <a:endParaRPr lang="en-US" sz="800" dirty="0"/>
          </a:p>
        </p:txBody>
      </p:sp>
      <p:sp>
        <p:nvSpPr>
          <p:cNvPr id="22" name="Rectangle 21"/>
          <p:cNvSpPr/>
          <p:nvPr/>
        </p:nvSpPr>
        <p:spPr>
          <a:xfrm>
            <a:off x="6373172" y="4974187"/>
            <a:ext cx="2660033" cy="954107"/>
          </a:xfrm>
          <a:prstGeom prst="rect">
            <a:avLst/>
          </a:prstGeom>
        </p:spPr>
        <p:txBody>
          <a:bodyPr wrap="square">
            <a:spAutoFit/>
          </a:bodyPr>
          <a:lstStyle/>
          <a:p>
            <a:r>
              <a:rPr lang="en-US" dirty="0">
                <a:latin typeface="+mj-lt"/>
                <a:cs typeface="Arial" panose="020B0604020202020204" pitchFamily="34" charset="0"/>
              </a:rPr>
              <a:t>Ergonomic Curve</a:t>
            </a:r>
            <a:r>
              <a:rPr lang="en-US" sz="1400" b="1" dirty="0">
                <a:cs typeface="Arial" panose="020B0604020202020204" pitchFamily="34" charset="0"/>
              </a:rPr>
              <a:t/>
            </a:r>
            <a:br>
              <a:rPr lang="en-US" sz="1400" b="1" dirty="0">
                <a:cs typeface="Arial" panose="020B0604020202020204" pitchFamily="34" charset="0"/>
              </a:rPr>
            </a:br>
            <a:r>
              <a:rPr lang="en-US" sz="1200" dirty="0">
                <a:cs typeface="Arial" panose="020B0604020202020204" pitchFamily="34" charset="0"/>
              </a:rPr>
              <a:t>Curved desk top allows users to stand closer to the table while working. Enjoy a more "you" focused workspace.</a:t>
            </a:r>
          </a:p>
        </p:txBody>
      </p:sp>
      <p:sp>
        <p:nvSpPr>
          <p:cNvPr id="23" name="Rectangle 22"/>
          <p:cNvSpPr/>
          <p:nvPr/>
        </p:nvSpPr>
        <p:spPr>
          <a:xfrm>
            <a:off x="3141330" y="4974187"/>
            <a:ext cx="2946998" cy="954107"/>
          </a:xfrm>
          <a:prstGeom prst="rect">
            <a:avLst/>
          </a:prstGeom>
        </p:spPr>
        <p:txBody>
          <a:bodyPr wrap="square">
            <a:spAutoFit/>
          </a:bodyPr>
          <a:lstStyle/>
          <a:p>
            <a:r>
              <a:rPr lang="en-US" dirty="0">
                <a:latin typeface="+mj-lt"/>
                <a:cs typeface="Arial" panose="020B0604020202020204" pitchFamily="34" charset="0"/>
              </a:rPr>
              <a:t>Durable Construction</a:t>
            </a:r>
            <a:r>
              <a:rPr lang="en-US" sz="1400" dirty="0">
                <a:latin typeface="+mj-lt"/>
              </a:rPr>
              <a:t/>
            </a:r>
            <a:br>
              <a:rPr lang="en-US" sz="1400" dirty="0">
                <a:latin typeface="+mj-lt"/>
              </a:rPr>
            </a:br>
            <a:r>
              <a:rPr lang="en-US" sz="1200" dirty="0">
                <a:cs typeface="Arial" panose="020B0604020202020204" pitchFamily="34" charset="0"/>
              </a:rPr>
              <a:t>Designed to be lightweight and tough, the top is constructed from wood and sealed in black, white, or walnut laminate.</a:t>
            </a:r>
          </a:p>
        </p:txBody>
      </p:sp>
      <p:sp>
        <p:nvSpPr>
          <p:cNvPr id="24" name="Rectangle 23"/>
          <p:cNvSpPr/>
          <p:nvPr/>
        </p:nvSpPr>
        <p:spPr>
          <a:xfrm>
            <a:off x="259908" y="4974187"/>
            <a:ext cx="2596578" cy="1138773"/>
          </a:xfrm>
          <a:prstGeom prst="rect">
            <a:avLst/>
          </a:prstGeom>
        </p:spPr>
        <p:txBody>
          <a:bodyPr wrap="square">
            <a:spAutoFit/>
          </a:bodyPr>
          <a:lstStyle/>
          <a:p>
            <a:r>
              <a:rPr lang="en-US" dirty="0">
                <a:latin typeface="+mj-lt"/>
                <a:cs typeface="Arial" panose="020B0604020202020204" pitchFamily="34" charset="0"/>
              </a:rPr>
              <a:t>Beveled Edges</a:t>
            </a:r>
            <a:r>
              <a:rPr lang="en-US" sz="1600" b="1" dirty="0">
                <a:latin typeface="+mj-lt"/>
                <a:cs typeface="Arial" panose="020B0604020202020204" pitchFamily="34" charset="0"/>
              </a:rPr>
              <a:t/>
            </a:r>
            <a:br>
              <a:rPr lang="en-US" sz="1600" b="1" dirty="0">
                <a:latin typeface="+mj-lt"/>
                <a:cs typeface="Arial" panose="020B0604020202020204" pitchFamily="34" charset="0"/>
              </a:rPr>
            </a:br>
            <a:r>
              <a:rPr lang="en-US" sz="1200" dirty="0">
                <a:cs typeface="Arial" panose="020B0604020202020204" pitchFamily="34" charset="0"/>
              </a:rPr>
              <a:t>Desk edges feature an inward bevel for user comfort, allowing users to lower the desk further and pull in closer, comfortably.</a:t>
            </a:r>
            <a:endParaRPr lang="en-US" sz="1400" dirty="0">
              <a:cs typeface="Arial" panose="020B0604020202020204" pitchFamily="34" charset="0"/>
            </a:endParaRPr>
          </a:p>
        </p:txBody>
      </p:sp>
      <p:sp>
        <p:nvSpPr>
          <p:cNvPr id="16" name="Rectangle 15"/>
          <p:cNvSpPr/>
          <p:nvPr/>
        </p:nvSpPr>
        <p:spPr>
          <a:xfrm>
            <a:off x="5645888" y="111244"/>
            <a:ext cx="3498112" cy="523220"/>
          </a:xfrm>
          <a:prstGeom prst="rect">
            <a:avLst/>
          </a:prstGeom>
        </p:spPr>
        <p:txBody>
          <a:bodyPr wrap="square">
            <a:spAutoFit/>
          </a:bodyPr>
          <a:lstStyle/>
          <a:p>
            <a:pPr marL="0" lvl="1" algn="r"/>
            <a:r>
              <a:rPr lang="en-US" sz="1400" dirty="0">
                <a:latin typeface="+mj-lt"/>
                <a:cs typeface="Arial" panose="020B0604020202020204" pitchFamily="34" charset="0"/>
              </a:rPr>
              <a:t>MSRP: $119.99</a:t>
            </a:r>
          </a:p>
          <a:p>
            <a:pPr marL="0" lvl="1" algn="r"/>
            <a:r>
              <a:rPr lang="en-US" sz="1400" dirty="0" smtClean="0">
                <a:latin typeface="+mj-lt"/>
                <a:cs typeface="Arial" panose="020B0604020202020204" pitchFamily="34" charset="0"/>
              </a:rPr>
              <a:t> </a:t>
            </a:r>
            <a:endParaRPr lang="en-US" sz="1400" dirty="0">
              <a:latin typeface="+mj-lt"/>
              <a:cs typeface="Arial" panose="020B0604020202020204" pitchFamily="34" charset="0"/>
            </a:endParaRPr>
          </a:p>
        </p:txBody>
      </p:sp>
      <p:pic>
        <p:nvPicPr>
          <p:cNvPr id="3074" name="Picture 2" descr="https://dl.boxcloud.com/api/2.0/internal_files/204491826846/versions/216344391070/representations/jpg_paged_2048x2048/content/1.jpg?access_token=1!_vwApFGNPSEQwu7e8WvkFTL1-fGe8SCiGIUlZzhx1IvkouSD_fs9vMeftJIWwpo955M8knMPNYbKBjUS05QuuCUaHikGb9ok4cZspVTBdFT6UReUvrn7ynsmyENpjzOVLiEDDQPGIcJNQePGlypYMXZaWfAlT1I3shHarDPsDqs7riK8paM0rRm8PJQyp048gm9sEIbBP6ETm2Vu1vnuqKkcq6776KoYWOG4sdoH-yh5LxZ6cNSQSQdnRBVfZZ2ORiegT8oJA66O4MAS9QRMTgy38ZnKKPXtm9T9b3gxyGjKHq9UMvtjT2ocdRXgnX27DtsVYg-U46aJtK-1JQrbOmK3f4PhsUgn8zr_YFMO8oYXNgm30ASM5yb_NYOyHI8laKep4b4PkDcf5Owp&amp;box_client_name=box-content-preview&amp;box_client_version=1.4.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705" t="33298" r="6140" b="30109"/>
          <a:stretch/>
        </p:blipFill>
        <p:spPr bwMode="auto">
          <a:xfrm>
            <a:off x="6290303" y="2438400"/>
            <a:ext cx="2825770" cy="11729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l.boxcloud.com/api/2.0/internal_files/204491719467/versions/216344272939/representations/jpg_paged_2048x2048/content/1.jpg?access_token=1!zXxAdAL2uCqubqfDbsdkxZNRY6w0K9PIgdg-gIjeg2GQsCVVbqn6OoISwpA2vLKNevpCsq9nJAwsd1nr5A1-63Wvy0xlqnZOkjZ3XsTUQ5CIeFbaDgKPgiXrTcNnVtN8VxEOlUlVtomRft-DTRc7NQ-ZJZN18TAb1UQhDntQ2eYVvOYM77b9o4th5LKnZ2ZHHN1TqOrWSMcqwteqX6fx8RGiXGE3F5Z6CvdSFx6_HOEEnd-jvPcuNZ_Ou6CEXDyentQ-0UVtNhALw9hKfZJrjig5cEwfYtqJQ6L3t21WtHbcpWSxuiZEBQXEoiBYWNNkE7F4g5aQzXqnSUb6DH5TE4e8kpG5eT7WFqWIcWoe10YEDuUYUfCh19jZPju8j7dsbdtS-MLwJOfURmIn&amp;box_client_name=box-content-preview&amp;box_client_version=1.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56" t="32996" r="5081" b="29807"/>
          <a:stretch/>
        </p:blipFill>
        <p:spPr bwMode="auto">
          <a:xfrm>
            <a:off x="130771" y="2438400"/>
            <a:ext cx="2854851" cy="11923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2732" y="1318269"/>
            <a:ext cx="3413222" cy="3413222"/>
          </a:xfrm>
          <a:prstGeom prst="rect">
            <a:avLst/>
          </a:prstGeom>
        </p:spPr>
      </p:pic>
    </p:spTree>
    <p:extLst>
      <p:ext uri="{BB962C8B-B14F-4D97-AF65-F5344CB8AC3E}">
        <p14:creationId xmlns:p14="http://schemas.microsoft.com/office/powerpoint/2010/main" val="1451851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45888" y="6429"/>
            <a:ext cx="3498112" cy="738664"/>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a:t>
            </a:r>
            <a:r>
              <a:rPr lang="en-US" sz="1400" dirty="0" smtClean="0">
                <a:solidFill>
                  <a:prstClr val="black"/>
                </a:solidFill>
                <a:latin typeface="Calibri Light" panose="020F0302020204030204" pitchFamily="34" charset="0"/>
                <a:cs typeface="Arial" panose="020B0604020202020204" pitchFamily="34" charset="0"/>
              </a:rPr>
              <a:t>OFF65871/WEB611</a:t>
            </a:r>
            <a:r>
              <a:rPr lang="en-US" sz="1400" dirty="0">
                <a:solidFill>
                  <a:prstClr val="black"/>
                </a:solidFill>
                <a:latin typeface="Calibri Light" panose="020F0302020204030204" pitchFamily="34" charset="0"/>
                <a:cs typeface="Arial" panose="020B0604020202020204" pitchFamily="34" charset="0"/>
              </a:rPr>
              <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a:t>
            </a:r>
            <a:r>
              <a:rPr lang="en-US" sz="1400" dirty="0" smtClean="0">
                <a:solidFill>
                  <a:prstClr val="black"/>
                </a:solidFill>
                <a:latin typeface="Calibri Light" panose="020F0302020204030204" pitchFamily="34" charset="0"/>
                <a:cs typeface="Arial" panose="020B0604020202020204" pitchFamily="34" charset="0"/>
              </a:rPr>
              <a:t>399.99</a:t>
            </a:r>
          </a:p>
          <a:p>
            <a:pPr marL="0" lvl="1" algn="r"/>
            <a:r>
              <a:rPr lang="en-US" sz="1400" dirty="0" smtClean="0">
                <a:solidFill>
                  <a:prstClr val="black"/>
                </a:solidFill>
                <a:latin typeface="Calibri Light" panose="020F0302020204030204" pitchFamily="34" charset="0"/>
                <a:cs typeface="Arial" panose="020B0604020202020204" pitchFamily="34" charset="0"/>
              </a:rPr>
              <a:t>Coming November 2018</a:t>
            </a:r>
            <a:endParaRPr lang="en-US" sz="1400" dirty="0">
              <a:solidFill>
                <a:prstClr val="black"/>
              </a:solidFill>
              <a:latin typeface="Calibri Light" panose="020F030202020403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3" name="Picture 2">
            <a:extLst>
              <a:ext uri="{FF2B5EF4-FFF2-40B4-BE49-F238E27FC236}">
                <a16:creationId xmlns="" xmlns:a16="http://schemas.microsoft.com/office/drawing/2014/main" id="{E1633E96-8C1D-4DFE-8755-42A3B819C46E}"/>
              </a:ext>
            </a:extLst>
          </p:cNvPr>
          <p:cNvPicPr>
            <a:picLocks noChangeAspect="1"/>
          </p:cNvPicPr>
          <p:nvPr/>
        </p:nvPicPr>
        <p:blipFill rotWithShape="1">
          <a:blip r:embed="rId3"/>
          <a:srcRect l="3100" r="2794"/>
          <a:stretch/>
        </p:blipFill>
        <p:spPr>
          <a:xfrm>
            <a:off x="946150" y="1795678"/>
            <a:ext cx="3468914" cy="4857750"/>
          </a:xfrm>
          <a:prstGeom prst="rect">
            <a:avLst/>
          </a:prstGeom>
        </p:spPr>
      </p:pic>
      <p:sp>
        <p:nvSpPr>
          <p:cNvPr id="7" name="Rectangle 6"/>
          <p:cNvSpPr/>
          <p:nvPr/>
        </p:nvSpPr>
        <p:spPr>
          <a:xfrm>
            <a:off x="5117169" y="1795678"/>
            <a:ext cx="3784602" cy="4216539"/>
          </a:xfrm>
          <a:prstGeom prst="rect">
            <a:avLst/>
          </a:prstGeom>
        </p:spPr>
        <p:txBody>
          <a:bodyPr wrap="square">
            <a:spAutoFit/>
          </a:bodyPr>
          <a:lstStyle/>
          <a:p>
            <a:r>
              <a:rPr lang="en-US" sz="1400" dirty="0">
                <a:latin typeface="Calibri Light" panose="020F0302020204030204" pitchFamily="34" charset="0"/>
                <a:cs typeface="Arial" panose="020B0604020202020204" pitchFamily="34" charset="0"/>
              </a:rPr>
              <a:t>Features</a:t>
            </a:r>
            <a:endParaRPr lang="en-US" sz="1200" dirty="0">
              <a:latin typeface="Calibri Light" panose="020F0302020204030204" pitchFamily="34" charset="0"/>
              <a:cs typeface="Arial" panose="020B0604020202020204" pitchFamily="34" charset="0"/>
            </a:endParaRPr>
          </a:p>
          <a:p>
            <a:pPr marL="171450" indent="-171450">
              <a:buFont typeface="Arial" panose="020B0604020202020204" pitchFamily="34" charset="0"/>
              <a:buChar char="•"/>
            </a:pPr>
            <a:r>
              <a:rPr lang="en-US" sz="1200" dirty="0"/>
              <a:t>Convenient size designed for home offices, bedrooms and apartments</a:t>
            </a:r>
          </a:p>
          <a:p>
            <a:pPr marL="171450" indent="-171450">
              <a:buFont typeface="Arial" panose="020B0604020202020204" pitchFamily="34" charset="0"/>
              <a:buChar char="•"/>
            </a:pPr>
            <a:r>
              <a:rPr lang="en-US" sz="1200" dirty="0"/>
              <a:t>Touchscreen controller with 3 memory settings let multiple users store their ideal height settings easily</a:t>
            </a:r>
          </a:p>
          <a:p>
            <a:pPr marL="171450" indent="-171450">
              <a:buFont typeface="Arial" panose="020B0604020202020204" pitchFamily="34" charset="0"/>
              <a:buChar char="•"/>
            </a:pPr>
            <a:r>
              <a:rPr lang="en-US" sz="1200" dirty="0"/>
              <a:t>Dual 2.4A USB ports quickly charge iPads and power-hungry devices</a:t>
            </a:r>
          </a:p>
          <a:p>
            <a:pPr marL="171450" indent="-171450">
              <a:buFont typeface="Arial" panose="020B0604020202020204" pitchFamily="34" charset="0"/>
              <a:buChar char="•"/>
            </a:pPr>
            <a:r>
              <a:rPr lang="en-US" sz="1200" dirty="0"/>
              <a:t>Single drawer features two compartments to organize your workspace</a:t>
            </a:r>
          </a:p>
          <a:p>
            <a:pPr marL="171450" indent="-171450">
              <a:buFont typeface="Arial" panose="020B0604020202020204" pitchFamily="34" charset="0"/>
              <a:buChar char="•"/>
            </a:pPr>
            <a:r>
              <a:rPr lang="en-US" sz="1200" dirty="0"/>
              <a:t>Top is available in a variety of materials and finishes</a:t>
            </a:r>
          </a:p>
          <a:p>
            <a:pPr marL="171450" indent="-171450">
              <a:buFont typeface="Arial" panose="020B0604020202020204" pitchFamily="34" charset="0"/>
              <a:buChar char="•"/>
            </a:pPr>
            <a:r>
              <a:rPr lang="en-US" sz="1200" dirty="0"/>
              <a:t>Steel frame construction for strength and durability </a:t>
            </a:r>
          </a:p>
          <a:p>
            <a:pPr marL="171450" indent="-171450">
              <a:buFont typeface="Arial" panose="020B0604020202020204" pitchFamily="34" charset="0"/>
              <a:buChar char="•"/>
            </a:pPr>
            <a:r>
              <a:rPr lang="en-US" sz="1200" dirty="0"/>
              <a:t>Adjustable leveling feet for stability on any surface</a:t>
            </a:r>
          </a:p>
          <a:p>
            <a:pPr marL="171450" indent="-171450">
              <a:buFont typeface="Arial" panose="020B0604020202020204" pitchFamily="34" charset="0"/>
              <a:buChar char="•"/>
            </a:pPr>
            <a:r>
              <a:rPr lang="en-US" sz="1200" dirty="0"/>
              <a:t>Assembly is easy with only a few parts</a:t>
            </a:r>
          </a:p>
          <a:p>
            <a:endParaRPr lang="en-US" sz="1200" dirty="0">
              <a:cs typeface="Arial" panose="020B0604020202020204" pitchFamily="34" charset="0"/>
            </a:endParaRPr>
          </a:p>
          <a:p>
            <a:r>
              <a:rPr lang="en-US" sz="1400" dirty="0">
                <a:latin typeface="Calibri Light" panose="020F0302020204030204" pitchFamily="34" charset="0"/>
                <a:cs typeface="Arial" panose="020B0604020202020204" pitchFamily="34" charset="0"/>
              </a:rPr>
              <a:t>Specifications</a:t>
            </a:r>
            <a:endParaRPr lang="en-US" sz="1200" dirty="0">
              <a:latin typeface="Calibri Light" panose="020F0302020204030204" pitchFamily="34" charset="0"/>
              <a:cs typeface="Arial" panose="020B0604020202020204" pitchFamily="34" charset="0"/>
            </a:endParaRPr>
          </a:p>
          <a:p>
            <a:r>
              <a:rPr lang="en-US" sz="1200" dirty="0"/>
              <a:t>Top Material: Tempered glass </a:t>
            </a:r>
          </a:p>
          <a:p>
            <a:r>
              <a:rPr lang="en-US" sz="1200" dirty="0"/>
              <a:t>Top Area: 48" W x 24" D x 2.75" H</a:t>
            </a:r>
          </a:p>
          <a:p>
            <a:r>
              <a:rPr lang="en-US" sz="1200" dirty="0"/>
              <a:t>Adjustment Type: Dual electric motors</a:t>
            </a:r>
          </a:p>
          <a:p>
            <a:r>
              <a:rPr lang="en-US" sz="1200" dirty="0"/>
              <a:t>Adjustment Range: 29" to 47" H</a:t>
            </a:r>
          </a:p>
          <a:p>
            <a:r>
              <a:rPr lang="en-US" sz="1200" dirty="0"/>
              <a:t>Overall Size: 47" W x 24" D (29" to 47" H)</a:t>
            </a:r>
          </a:p>
          <a:p>
            <a:r>
              <a:rPr lang="en-US" sz="1200" dirty="0"/>
              <a:t>Frame material: Steel </a:t>
            </a:r>
          </a:p>
          <a:p>
            <a:endParaRPr lang="en-US" sz="1200" dirty="0">
              <a:solidFill>
                <a:prstClr val="black"/>
              </a:solidFill>
            </a:endParaRPr>
          </a:p>
        </p:txBody>
      </p:sp>
      <p:sp>
        <p:nvSpPr>
          <p:cNvPr id="8" name="Rectangle 7"/>
          <p:cNvSpPr/>
          <p:nvPr/>
        </p:nvSpPr>
        <p:spPr>
          <a:xfrm>
            <a:off x="2873829" y="1076254"/>
            <a:ext cx="6270171"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Height Adjustable Electric Desk with Glass Top + Dual USB Charger, </a:t>
            </a:r>
            <a:r>
              <a:rPr lang="en-US" sz="2000" dirty="0" smtClean="0">
                <a:solidFill>
                  <a:prstClr val="black"/>
                </a:solidFill>
                <a:latin typeface="Calibri Light" panose="020F0302020204030204" pitchFamily="34" charset="0"/>
                <a:cs typeface="Arial" panose="020B0604020202020204" pitchFamily="34" charset="0"/>
              </a:rPr>
              <a:t>Black/Black</a:t>
            </a:r>
            <a:endParaRPr lang="en-US" sz="2000" dirty="0">
              <a:solidFill>
                <a:prstClr val="black"/>
              </a:solidFill>
              <a:cs typeface="Arial" panose="020B0604020202020204" pitchFamily="34" charset="0"/>
            </a:endParaRPr>
          </a:p>
        </p:txBody>
      </p:sp>
    </p:spTree>
    <p:extLst>
      <p:ext uri="{BB962C8B-B14F-4D97-AF65-F5344CB8AC3E}">
        <p14:creationId xmlns:p14="http://schemas.microsoft.com/office/powerpoint/2010/main" val="3028758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117169" y="1795678"/>
            <a:ext cx="3784602" cy="4216539"/>
          </a:xfrm>
          <a:prstGeom prst="rect">
            <a:avLst/>
          </a:prstGeom>
        </p:spPr>
        <p:txBody>
          <a:bodyPr wrap="square">
            <a:spAutoFit/>
          </a:bodyPr>
          <a:lstStyle/>
          <a:p>
            <a:r>
              <a:rPr lang="en-US" sz="1400" dirty="0">
                <a:latin typeface="Calibri Light" panose="020F0302020204030204" pitchFamily="34" charset="0"/>
                <a:cs typeface="Arial" panose="020B0604020202020204" pitchFamily="34" charset="0"/>
              </a:rPr>
              <a:t>Features</a:t>
            </a:r>
            <a:endParaRPr lang="en-US" sz="1200" dirty="0">
              <a:latin typeface="Calibri Light" panose="020F0302020204030204" pitchFamily="34" charset="0"/>
              <a:cs typeface="Arial" panose="020B0604020202020204" pitchFamily="34" charset="0"/>
            </a:endParaRPr>
          </a:p>
          <a:p>
            <a:pPr marL="171450" indent="-171450">
              <a:buFont typeface="Arial" panose="020B0604020202020204" pitchFamily="34" charset="0"/>
              <a:buChar char="•"/>
            </a:pPr>
            <a:r>
              <a:rPr lang="en-US" sz="1200" dirty="0"/>
              <a:t>Convenient size designed for home offices, bedrooms and apartments</a:t>
            </a:r>
          </a:p>
          <a:p>
            <a:pPr marL="171450" indent="-171450">
              <a:buFont typeface="Arial" panose="020B0604020202020204" pitchFamily="34" charset="0"/>
              <a:buChar char="•"/>
            </a:pPr>
            <a:r>
              <a:rPr lang="en-US" sz="1200" dirty="0"/>
              <a:t>Touchscreen controller with 3 memory settings let multiple users store their ideal height settings easily</a:t>
            </a:r>
          </a:p>
          <a:p>
            <a:pPr marL="171450" indent="-171450">
              <a:buFont typeface="Arial" panose="020B0604020202020204" pitchFamily="34" charset="0"/>
              <a:buChar char="•"/>
            </a:pPr>
            <a:r>
              <a:rPr lang="en-US" sz="1200" dirty="0"/>
              <a:t>Dual 2.4A USB ports quickly charge iPads and power-hungry devices</a:t>
            </a:r>
          </a:p>
          <a:p>
            <a:pPr marL="171450" indent="-171450">
              <a:buFont typeface="Arial" panose="020B0604020202020204" pitchFamily="34" charset="0"/>
              <a:buChar char="•"/>
            </a:pPr>
            <a:r>
              <a:rPr lang="en-US" sz="1200" dirty="0"/>
              <a:t>Single drawer features two compartments to organize your workspace</a:t>
            </a:r>
          </a:p>
          <a:p>
            <a:pPr marL="171450" indent="-171450">
              <a:buFont typeface="Arial" panose="020B0604020202020204" pitchFamily="34" charset="0"/>
              <a:buChar char="•"/>
            </a:pPr>
            <a:r>
              <a:rPr lang="en-US" sz="1200" dirty="0"/>
              <a:t>Top is available in a variety of materials and finishes</a:t>
            </a:r>
          </a:p>
          <a:p>
            <a:pPr marL="171450" indent="-171450">
              <a:buFont typeface="Arial" panose="020B0604020202020204" pitchFamily="34" charset="0"/>
              <a:buChar char="•"/>
            </a:pPr>
            <a:r>
              <a:rPr lang="en-US" sz="1200" dirty="0"/>
              <a:t>Steel frame construction for strength and durability </a:t>
            </a:r>
          </a:p>
          <a:p>
            <a:pPr marL="171450" indent="-171450">
              <a:buFont typeface="Arial" panose="020B0604020202020204" pitchFamily="34" charset="0"/>
              <a:buChar char="•"/>
            </a:pPr>
            <a:r>
              <a:rPr lang="en-US" sz="1200" dirty="0"/>
              <a:t>Adjustable leveling feet for stability on any surface</a:t>
            </a:r>
          </a:p>
          <a:p>
            <a:pPr marL="171450" indent="-171450">
              <a:buFont typeface="Arial" panose="020B0604020202020204" pitchFamily="34" charset="0"/>
              <a:buChar char="•"/>
            </a:pPr>
            <a:r>
              <a:rPr lang="en-US" sz="1200" dirty="0"/>
              <a:t>Assembly is easy with only a few parts</a:t>
            </a:r>
          </a:p>
          <a:p>
            <a:endParaRPr lang="en-US" sz="1200" dirty="0">
              <a:cs typeface="Arial" panose="020B0604020202020204" pitchFamily="34" charset="0"/>
            </a:endParaRPr>
          </a:p>
          <a:p>
            <a:r>
              <a:rPr lang="en-US" sz="1400" dirty="0">
                <a:latin typeface="Calibri Light" panose="020F0302020204030204" pitchFamily="34" charset="0"/>
                <a:cs typeface="Arial" panose="020B0604020202020204" pitchFamily="34" charset="0"/>
              </a:rPr>
              <a:t>Specifications</a:t>
            </a:r>
            <a:endParaRPr lang="en-US" sz="1200" dirty="0">
              <a:latin typeface="Calibri Light" panose="020F0302020204030204" pitchFamily="34" charset="0"/>
              <a:cs typeface="Arial" panose="020B0604020202020204" pitchFamily="34" charset="0"/>
            </a:endParaRPr>
          </a:p>
          <a:p>
            <a:r>
              <a:rPr lang="en-US" sz="1200" dirty="0"/>
              <a:t>Top Material: Tempered glass </a:t>
            </a:r>
          </a:p>
          <a:p>
            <a:r>
              <a:rPr lang="en-US" sz="1200" dirty="0"/>
              <a:t>Top Area: 48" W x 24" D x 2.75" H</a:t>
            </a:r>
          </a:p>
          <a:p>
            <a:r>
              <a:rPr lang="en-US" sz="1200" dirty="0"/>
              <a:t>Adjustment Type: Dual electric motors</a:t>
            </a:r>
          </a:p>
          <a:p>
            <a:r>
              <a:rPr lang="en-US" sz="1200" dirty="0"/>
              <a:t>Adjustment Range: 29" to 47" H</a:t>
            </a:r>
          </a:p>
          <a:p>
            <a:r>
              <a:rPr lang="en-US" sz="1200" dirty="0"/>
              <a:t>Overall Size: 47" W x 24" D (29" to 47" H)</a:t>
            </a:r>
          </a:p>
          <a:p>
            <a:r>
              <a:rPr lang="en-US" sz="1200" dirty="0"/>
              <a:t>Frame material: Steel </a:t>
            </a:r>
          </a:p>
          <a:p>
            <a:endParaRPr lang="en-US" sz="1200" dirty="0">
              <a:solidFill>
                <a:prstClr val="black"/>
              </a:solidFill>
            </a:endParaRPr>
          </a:p>
        </p:txBody>
      </p:sp>
      <p:sp>
        <p:nvSpPr>
          <p:cNvPr id="12" name="Rectangle 11"/>
          <p:cNvSpPr/>
          <p:nvPr/>
        </p:nvSpPr>
        <p:spPr>
          <a:xfrm>
            <a:off x="5645888" y="6429"/>
            <a:ext cx="3498112" cy="738664"/>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a:t>
            </a:r>
            <a:r>
              <a:rPr lang="en-US" sz="1400" dirty="0" smtClean="0">
                <a:solidFill>
                  <a:prstClr val="black"/>
                </a:solidFill>
                <a:latin typeface="Calibri Light" panose="020F0302020204030204" pitchFamily="34" charset="0"/>
                <a:cs typeface="Arial" panose="020B0604020202020204" pitchFamily="34" charset="0"/>
              </a:rPr>
              <a:t>OFF65872/WEB612</a:t>
            </a:r>
            <a:r>
              <a:rPr lang="en-US" sz="1400" dirty="0">
                <a:solidFill>
                  <a:prstClr val="black"/>
                </a:solidFill>
                <a:latin typeface="Calibri Light" panose="020F0302020204030204" pitchFamily="34" charset="0"/>
                <a:cs typeface="Arial" panose="020B0604020202020204" pitchFamily="34" charset="0"/>
              </a:rPr>
              <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a:t>
            </a:r>
            <a:r>
              <a:rPr lang="en-US" sz="1400" dirty="0" smtClean="0">
                <a:solidFill>
                  <a:prstClr val="black"/>
                </a:solidFill>
                <a:latin typeface="Calibri Light" panose="020F0302020204030204" pitchFamily="34" charset="0"/>
                <a:cs typeface="Arial" panose="020B0604020202020204" pitchFamily="34" charset="0"/>
              </a:rPr>
              <a:t>399.99 </a:t>
            </a:r>
          </a:p>
          <a:p>
            <a:pPr marL="0" lvl="1" algn="r"/>
            <a:r>
              <a:rPr lang="en-US" sz="1400" dirty="0" smtClean="0">
                <a:solidFill>
                  <a:prstClr val="black"/>
                </a:solidFill>
                <a:latin typeface="Calibri Light" panose="020F0302020204030204" pitchFamily="34" charset="0"/>
                <a:cs typeface="Arial" panose="020B0604020202020204" pitchFamily="34" charset="0"/>
              </a:rPr>
              <a:t>Coming November 2018</a:t>
            </a:r>
            <a:endParaRPr lang="en-US" sz="1400" dirty="0">
              <a:solidFill>
                <a:prstClr val="black"/>
              </a:solidFill>
              <a:latin typeface="Calibri Light" panose="020F030202020403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9480" t="10574" r="20563" b="8041"/>
          <a:stretch/>
        </p:blipFill>
        <p:spPr>
          <a:xfrm>
            <a:off x="946150" y="1856710"/>
            <a:ext cx="3483429" cy="4728410"/>
          </a:xfrm>
          <a:prstGeom prst="rect">
            <a:avLst/>
          </a:prstGeom>
        </p:spPr>
      </p:pic>
      <p:sp>
        <p:nvSpPr>
          <p:cNvPr id="9" name="Rectangle 8"/>
          <p:cNvSpPr/>
          <p:nvPr/>
        </p:nvSpPr>
        <p:spPr>
          <a:xfrm>
            <a:off x="2873829" y="1076254"/>
            <a:ext cx="6270171"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Height Adjustable Electric Desk with Glass Top + Dual USB Charger, </a:t>
            </a:r>
            <a:r>
              <a:rPr lang="en-US" sz="2000" dirty="0" smtClean="0">
                <a:solidFill>
                  <a:prstClr val="black"/>
                </a:solidFill>
                <a:latin typeface="Calibri Light" panose="020F0302020204030204" pitchFamily="34" charset="0"/>
                <a:cs typeface="Arial" panose="020B0604020202020204" pitchFamily="34" charset="0"/>
              </a:rPr>
              <a:t>Black/Gray</a:t>
            </a:r>
            <a:endParaRPr lang="en-US" sz="2000" dirty="0">
              <a:solidFill>
                <a:prstClr val="black"/>
              </a:solidFill>
              <a:cs typeface="Arial" panose="020B0604020202020204" pitchFamily="34" charset="0"/>
            </a:endParaRPr>
          </a:p>
        </p:txBody>
      </p:sp>
    </p:spTree>
    <p:extLst>
      <p:ext uri="{BB962C8B-B14F-4D97-AF65-F5344CB8AC3E}">
        <p14:creationId xmlns:p14="http://schemas.microsoft.com/office/powerpoint/2010/main" val="64844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4943" y="1207658"/>
            <a:ext cx="8956963" cy="2123658"/>
          </a:xfrm>
          <a:prstGeom prst="rect">
            <a:avLst/>
          </a:prstGeom>
          <a:noFill/>
        </p:spPr>
        <p:txBody>
          <a:bodyPr wrap="square" rtlCol="0">
            <a:spAutoFit/>
          </a:bodyPr>
          <a:lstStyle/>
          <a:p>
            <a:r>
              <a:rPr lang="en-US" sz="1200" dirty="0">
                <a:solidFill>
                  <a:prstClr val="black"/>
                </a:solidFill>
              </a:rPr>
              <a:t>The days of cavernous desks and massive file cabinets are coming to an end. Documents that used to take up so much space are now stored digitally. More people work from home than ever before, with or without a dedicated home office. Cubicle walls are coming down as work spaces become more collaborative and as more people become connected socially and digitally. Cell phones and personal electronics are a part of our lifestyle, and we expect our workplaces to cater to them.</a:t>
            </a:r>
          </a:p>
          <a:p>
            <a:endParaRPr lang="en-US" sz="1200" dirty="0">
              <a:solidFill>
                <a:prstClr val="black"/>
              </a:solidFill>
            </a:endParaRPr>
          </a:p>
          <a:p>
            <a:r>
              <a:rPr lang="en-US" sz="1200" dirty="0">
                <a:solidFill>
                  <a:prstClr val="black"/>
                </a:solidFill>
              </a:rPr>
              <a:t>What people want is </a:t>
            </a:r>
            <a:r>
              <a:rPr lang="en-US" sz="1200" b="1" dirty="0">
                <a:solidFill>
                  <a:prstClr val="black"/>
                </a:solidFill>
              </a:rPr>
              <a:t>more functionality, more mobility, and more connectivity</a:t>
            </a:r>
            <a:r>
              <a:rPr lang="en-US" sz="1200" dirty="0">
                <a:solidFill>
                  <a:prstClr val="black"/>
                </a:solidFill>
              </a:rPr>
              <a:t> from their desks--at home and at work.</a:t>
            </a:r>
          </a:p>
          <a:p>
            <a:endParaRPr lang="en-US" sz="1200" dirty="0">
              <a:solidFill>
                <a:prstClr val="black"/>
              </a:solidFill>
            </a:endParaRPr>
          </a:p>
          <a:p>
            <a:r>
              <a:rPr lang="en-US" sz="1200" dirty="0">
                <a:solidFill>
                  <a:prstClr val="black"/>
                </a:solidFill>
              </a:rPr>
              <a:t>Seville Classics' line of height-adjustable desks aim to address this shift in home/office trends by offering several standing desks in different form factors while targeting price points that meet the needs of a wide swath of consumers. </a:t>
            </a:r>
          </a:p>
          <a:p>
            <a:endParaRPr lang="en-US" sz="1200" dirty="0">
              <a:solidFill>
                <a:prstClr val="black"/>
              </a:solidFill>
            </a:endParaRPr>
          </a:p>
          <a:p>
            <a:r>
              <a:rPr lang="en-US" sz="1200" dirty="0">
                <a:solidFill>
                  <a:prstClr val="black"/>
                </a:solidFill>
              </a:rPr>
              <a:t>Yes, the office space is changing. Change with it. Choose Seville Classics.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7837" y="3617066"/>
            <a:ext cx="3418015" cy="2560443"/>
          </a:xfrm>
          <a:prstGeom prst="rect">
            <a:avLst/>
          </a:prstGeom>
        </p:spPr>
      </p:pic>
      <p:sp>
        <p:nvSpPr>
          <p:cNvPr id="8" name="TextBox 7"/>
          <p:cNvSpPr txBox="1"/>
          <p:nvPr/>
        </p:nvSpPr>
        <p:spPr>
          <a:xfrm>
            <a:off x="0" y="622883"/>
            <a:ext cx="9144000" cy="584775"/>
          </a:xfrm>
          <a:prstGeom prst="rect">
            <a:avLst/>
          </a:prstGeom>
          <a:noFill/>
        </p:spPr>
        <p:txBody>
          <a:bodyPr wrap="square" rtlCol="0">
            <a:spAutoFit/>
          </a:bodyPr>
          <a:lstStyle/>
          <a:p>
            <a:r>
              <a:rPr lang="en-US" sz="3200" dirty="0">
                <a:solidFill>
                  <a:prstClr val="black"/>
                </a:solidFill>
                <a:latin typeface="Calibri Light" panose="020F0302020204030204"/>
              </a:rPr>
              <a:t>The Home Office Space is Changing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240" y="3617066"/>
            <a:ext cx="1859280" cy="1039349"/>
          </a:xfrm>
          <a:prstGeom prst="rect">
            <a:avLst/>
          </a:prstGeom>
        </p:spPr>
      </p:pic>
    </p:spTree>
    <p:extLst>
      <p:ext uri="{BB962C8B-B14F-4D97-AF65-F5344CB8AC3E}">
        <p14:creationId xmlns:p14="http://schemas.microsoft.com/office/powerpoint/2010/main" val="2253852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45888" y="6429"/>
            <a:ext cx="3498112" cy="738664"/>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a:t>
            </a:r>
            <a:r>
              <a:rPr lang="en-US" sz="1400" dirty="0" smtClean="0">
                <a:solidFill>
                  <a:prstClr val="black"/>
                </a:solidFill>
                <a:latin typeface="Calibri Light" panose="020F0302020204030204" pitchFamily="34" charset="0"/>
                <a:cs typeface="Arial" panose="020B0604020202020204" pitchFamily="34" charset="0"/>
              </a:rPr>
              <a:t>OFF65873/WEB613</a:t>
            </a:r>
            <a:r>
              <a:rPr lang="en-US" sz="1400" dirty="0">
                <a:solidFill>
                  <a:prstClr val="black"/>
                </a:solidFill>
                <a:latin typeface="Calibri Light" panose="020F0302020204030204" pitchFamily="34" charset="0"/>
                <a:cs typeface="Arial" panose="020B0604020202020204" pitchFamily="34" charset="0"/>
              </a:rPr>
              <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a:t>
            </a:r>
            <a:r>
              <a:rPr lang="en-US" sz="1400" dirty="0" smtClean="0">
                <a:solidFill>
                  <a:prstClr val="black"/>
                </a:solidFill>
                <a:latin typeface="Calibri Light" panose="020F0302020204030204" pitchFamily="34" charset="0"/>
                <a:cs typeface="Arial" panose="020B0604020202020204" pitchFamily="34" charset="0"/>
              </a:rPr>
              <a:t>399.99</a:t>
            </a:r>
          </a:p>
          <a:p>
            <a:pPr marL="0" lvl="1" algn="r"/>
            <a:r>
              <a:rPr lang="en-US" sz="1400" dirty="0" smtClean="0">
                <a:solidFill>
                  <a:prstClr val="black"/>
                </a:solidFill>
                <a:latin typeface="Calibri Light" panose="020F0302020204030204" pitchFamily="34" charset="0"/>
                <a:cs typeface="Arial" panose="020B0604020202020204" pitchFamily="34" charset="0"/>
              </a:rPr>
              <a:t>Coming November 2018</a:t>
            </a:r>
            <a:endParaRPr lang="en-US" sz="1400" dirty="0">
              <a:solidFill>
                <a:prstClr val="black"/>
              </a:solidFill>
              <a:latin typeface="Calibri Light" panose="020F030202020403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3" name="Picture 2">
            <a:extLst>
              <a:ext uri="{FF2B5EF4-FFF2-40B4-BE49-F238E27FC236}">
                <a16:creationId xmlns="" xmlns:a16="http://schemas.microsoft.com/office/drawing/2014/main" id="{08518E6C-7F8E-47C0-9CA4-C5382F994ABC}"/>
              </a:ext>
            </a:extLst>
          </p:cNvPr>
          <p:cNvPicPr>
            <a:picLocks noChangeAspect="1"/>
          </p:cNvPicPr>
          <p:nvPr/>
        </p:nvPicPr>
        <p:blipFill rotWithShape="1">
          <a:blip r:embed="rId3"/>
          <a:srcRect l="6357" t="3339" r="5771" b="2259"/>
          <a:stretch/>
        </p:blipFill>
        <p:spPr>
          <a:xfrm>
            <a:off x="946150" y="1926307"/>
            <a:ext cx="3410858" cy="4630058"/>
          </a:xfrm>
          <a:prstGeom prst="rect">
            <a:avLst/>
          </a:prstGeom>
        </p:spPr>
      </p:pic>
      <p:sp>
        <p:nvSpPr>
          <p:cNvPr id="7" name="Rectangle 6"/>
          <p:cNvSpPr/>
          <p:nvPr/>
        </p:nvSpPr>
        <p:spPr>
          <a:xfrm>
            <a:off x="2873829" y="1076254"/>
            <a:ext cx="6270171"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Height Adjustable Electric Desk with Glass Top + Dual USB Charger, </a:t>
            </a:r>
            <a:r>
              <a:rPr lang="en-US" sz="2000" dirty="0" smtClean="0">
                <a:solidFill>
                  <a:prstClr val="black"/>
                </a:solidFill>
                <a:latin typeface="Calibri Light" panose="020F0302020204030204" pitchFamily="34" charset="0"/>
                <a:cs typeface="Arial" panose="020B0604020202020204" pitchFamily="34" charset="0"/>
              </a:rPr>
              <a:t>White/White</a:t>
            </a:r>
            <a:endParaRPr lang="en-US" sz="2000" dirty="0">
              <a:solidFill>
                <a:prstClr val="black"/>
              </a:solidFill>
              <a:cs typeface="Arial" panose="020B0604020202020204" pitchFamily="34" charset="0"/>
            </a:endParaRPr>
          </a:p>
        </p:txBody>
      </p:sp>
      <p:sp>
        <p:nvSpPr>
          <p:cNvPr id="8" name="Rectangle 7"/>
          <p:cNvSpPr/>
          <p:nvPr/>
        </p:nvSpPr>
        <p:spPr>
          <a:xfrm>
            <a:off x="5117169" y="1795678"/>
            <a:ext cx="3784602" cy="4216539"/>
          </a:xfrm>
          <a:prstGeom prst="rect">
            <a:avLst/>
          </a:prstGeom>
        </p:spPr>
        <p:txBody>
          <a:bodyPr wrap="square">
            <a:spAutoFit/>
          </a:bodyPr>
          <a:lstStyle/>
          <a:p>
            <a:r>
              <a:rPr lang="en-US" sz="1400" dirty="0">
                <a:latin typeface="Calibri Light" panose="020F0302020204030204" pitchFamily="34" charset="0"/>
                <a:cs typeface="Arial" panose="020B0604020202020204" pitchFamily="34" charset="0"/>
              </a:rPr>
              <a:t>Features</a:t>
            </a:r>
            <a:endParaRPr lang="en-US" sz="1200" dirty="0">
              <a:latin typeface="Calibri Light" panose="020F0302020204030204" pitchFamily="34" charset="0"/>
              <a:cs typeface="Arial" panose="020B0604020202020204" pitchFamily="34" charset="0"/>
            </a:endParaRPr>
          </a:p>
          <a:p>
            <a:pPr marL="171450" indent="-171450">
              <a:buFont typeface="Arial" panose="020B0604020202020204" pitchFamily="34" charset="0"/>
              <a:buChar char="•"/>
            </a:pPr>
            <a:r>
              <a:rPr lang="en-US" sz="1200" dirty="0"/>
              <a:t>Convenient size designed for home offices, bedrooms and apartments</a:t>
            </a:r>
          </a:p>
          <a:p>
            <a:pPr marL="171450" indent="-171450">
              <a:buFont typeface="Arial" panose="020B0604020202020204" pitchFamily="34" charset="0"/>
              <a:buChar char="•"/>
            </a:pPr>
            <a:r>
              <a:rPr lang="en-US" sz="1200" dirty="0"/>
              <a:t>Touchscreen controller with 3 memory settings let multiple users store their ideal height settings easily</a:t>
            </a:r>
          </a:p>
          <a:p>
            <a:pPr marL="171450" indent="-171450">
              <a:buFont typeface="Arial" panose="020B0604020202020204" pitchFamily="34" charset="0"/>
              <a:buChar char="•"/>
            </a:pPr>
            <a:r>
              <a:rPr lang="en-US" sz="1200" dirty="0"/>
              <a:t>Dual 2.4A USB ports quickly charge iPads and power-hungry devices</a:t>
            </a:r>
          </a:p>
          <a:p>
            <a:pPr marL="171450" indent="-171450">
              <a:buFont typeface="Arial" panose="020B0604020202020204" pitchFamily="34" charset="0"/>
              <a:buChar char="•"/>
            </a:pPr>
            <a:r>
              <a:rPr lang="en-US" sz="1200" dirty="0"/>
              <a:t>Single drawer features two compartments to organize your workspace</a:t>
            </a:r>
          </a:p>
          <a:p>
            <a:pPr marL="171450" indent="-171450">
              <a:buFont typeface="Arial" panose="020B0604020202020204" pitchFamily="34" charset="0"/>
              <a:buChar char="•"/>
            </a:pPr>
            <a:r>
              <a:rPr lang="en-US" sz="1200" dirty="0"/>
              <a:t>Top is available in a variety of materials and finishes</a:t>
            </a:r>
          </a:p>
          <a:p>
            <a:pPr marL="171450" indent="-171450">
              <a:buFont typeface="Arial" panose="020B0604020202020204" pitchFamily="34" charset="0"/>
              <a:buChar char="•"/>
            </a:pPr>
            <a:r>
              <a:rPr lang="en-US" sz="1200" dirty="0"/>
              <a:t>Steel frame construction for strength and durability </a:t>
            </a:r>
          </a:p>
          <a:p>
            <a:pPr marL="171450" indent="-171450">
              <a:buFont typeface="Arial" panose="020B0604020202020204" pitchFamily="34" charset="0"/>
              <a:buChar char="•"/>
            </a:pPr>
            <a:r>
              <a:rPr lang="en-US" sz="1200" dirty="0"/>
              <a:t>Adjustable leveling feet for stability on any surface</a:t>
            </a:r>
          </a:p>
          <a:p>
            <a:pPr marL="171450" indent="-171450">
              <a:buFont typeface="Arial" panose="020B0604020202020204" pitchFamily="34" charset="0"/>
              <a:buChar char="•"/>
            </a:pPr>
            <a:r>
              <a:rPr lang="en-US" sz="1200" dirty="0"/>
              <a:t>Assembly is easy with only a few parts</a:t>
            </a:r>
          </a:p>
          <a:p>
            <a:endParaRPr lang="en-US" sz="1200" dirty="0">
              <a:cs typeface="Arial" panose="020B0604020202020204" pitchFamily="34" charset="0"/>
            </a:endParaRPr>
          </a:p>
          <a:p>
            <a:r>
              <a:rPr lang="en-US" sz="1400" dirty="0">
                <a:latin typeface="Calibri Light" panose="020F0302020204030204" pitchFamily="34" charset="0"/>
                <a:cs typeface="Arial" panose="020B0604020202020204" pitchFamily="34" charset="0"/>
              </a:rPr>
              <a:t>Specifications</a:t>
            </a:r>
            <a:endParaRPr lang="en-US" sz="1200" dirty="0">
              <a:latin typeface="Calibri Light" panose="020F0302020204030204" pitchFamily="34" charset="0"/>
              <a:cs typeface="Arial" panose="020B0604020202020204" pitchFamily="34" charset="0"/>
            </a:endParaRPr>
          </a:p>
          <a:p>
            <a:r>
              <a:rPr lang="en-US" sz="1200" dirty="0"/>
              <a:t>Top Material: Tempered glass </a:t>
            </a:r>
          </a:p>
          <a:p>
            <a:r>
              <a:rPr lang="en-US" sz="1200" dirty="0"/>
              <a:t>Top Area: 48" W x 24" D x 2.75" H</a:t>
            </a:r>
          </a:p>
          <a:p>
            <a:r>
              <a:rPr lang="en-US" sz="1200" dirty="0"/>
              <a:t>Adjustment Type: Dual electric motors</a:t>
            </a:r>
          </a:p>
          <a:p>
            <a:r>
              <a:rPr lang="en-US" sz="1200" dirty="0"/>
              <a:t>Adjustment Range: 29" to 47" H</a:t>
            </a:r>
          </a:p>
          <a:p>
            <a:r>
              <a:rPr lang="en-US" sz="1200" dirty="0"/>
              <a:t>Overall Size: 47" W x 24" D (29" to 47" H)</a:t>
            </a:r>
          </a:p>
          <a:p>
            <a:r>
              <a:rPr lang="en-US" sz="1200" dirty="0"/>
              <a:t>Frame material: Steel </a:t>
            </a:r>
          </a:p>
          <a:p>
            <a:endParaRPr lang="en-US" sz="1200" dirty="0">
              <a:solidFill>
                <a:prstClr val="black"/>
              </a:solidFill>
            </a:endParaRPr>
          </a:p>
        </p:txBody>
      </p:sp>
    </p:spTree>
    <p:extLst>
      <p:ext uri="{BB962C8B-B14F-4D97-AF65-F5344CB8AC3E}">
        <p14:creationId xmlns:p14="http://schemas.microsoft.com/office/powerpoint/2010/main" val="3179194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517" y="1143229"/>
            <a:ext cx="9144000" cy="707886"/>
          </a:xfrm>
          <a:prstGeom prst="rect">
            <a:avLst/>
          </a:prstGeom>
        </p:spPr>
        <p:txBody>
          <a:bodyPr wrap="square">
            <a:spAutoFit/>
          </a:bodyPr>
          <a:lstStyle/>
          <a:p>
            <a:pPr algn="ctr"/>
            <a:r>
              <a:rPr lang="da-DK" sz="4000" b="1" dirty="0">
                <a:latin typeface="+mj-lt"/>
                <a:cs typeface="Arial" panose="020B0604020202020204" pitchFamily="34" charset="0"/>
              </a:rPr>
              <a:t>Desk-on-Desk Standing Desk</a:t>
            </a:r>
            <a:endParaRPr lang="en-US" sz="4000" b="1" dirty="0">
              <a:latin typeface="+mj-lt"/>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4804" y="1851115"/>
            <a:ext cx="5747358" cy="386471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3296419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678581" y="1557782"/>
            <a:ext cx="4406428" cy="5324535"/>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Provides more than 11 inches of vertical height adjustment!</a:t>
            </a:r>
          </a:p>
          <a:p>
            <a:pPr marL="171450" indent="-171450">
              <a:buFont typeface="Arial" panose="020B0604020202020204" pitchFamily="34" charset="0"/>
              <a:buChar char="•"/>
            </a:pPr>
            <a:r>
              <a:rPr lang="en-US" sz="1200" dirty="0">
                <a:solidFill>
                  <a:prstClr val="black"/>
                </a:solidFill>
              </a:rPr>
              <a:t>Electric drive system lifts up to 33 lbs. with the touch of a button</a:t>
            </a:r>
          </a:p>
          <a:p>
            <a:pPr marL="171450" indent="-171450">
              <a:buFont typeface="Arial" panose="020B0604020202020204" pitchFamily="34" charset="0"/>
              <a:buChar char="•"/>
            </a:pPr>
            <a:r>
              <a:rPr lang="en-US" sz="1200" dirty="0">
                <a:solidFill>
                  <a:prstClr val="black"/>
                </a:solidFill>
              </a:rPr>
              <a:t>5V2.1A/10W USB port charges USB devices from phone chargers, to mini fans and other gadgets</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Conveniently store tablets and cell phones in the desk top slot for easy access and use as a second screen </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required; simply unpack and plug in</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dirty="0"/>
              <a:t>Technical wood with laminate finish</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Top Area:  35.43" x 23.23" x 0.59" thick</a:t>
            </a:r>
          </a:p>
          <a:p>
            <a:pPr marL="171450" indent="-171450">
              <a:buFont typeface="Arial" panose="020B0604020202020204" pitchFamily="34" charset="0"/>
              <a:buChar char="•"/>
            </a:pPr>
            <a:r>
              <a:rPr lang="en-US" sz="1200" dirty="0">
                <a:solidFill>
                  <a:prstClr val="black"/>
                </a:solidFill>
              </a:rPr>
              <a:t>Color: Black</a:t>
            </a:r>
          </a:p>
          <a:p>
            <a:pPr marL="171450" indent="-171450">
              <a:buFont typeface="Arial" panose="020B0604020202020204" pitchFamily="34" charset="0"/>
              <a:buChar char="•"/>
            </a:pPr>
            <a:r>
              <a:rPr lang="en-US" sz="1200" dirty="0">
                <a:solidFill>
                  <a:prstClr val="black"/>
                </a:solidFill>
              </a:rPr>
              <a:t>Frame Color:  Black</a:t>
            </a:r>
          </a:p>
          <a:p>
            <a:pPr marL="171450" indent="-171450">
              <a:buFont typeface="Arial" panose="020B0604020202020204" pitchFamily="34" charset="0"/>
              <a:buChar char="•"/>
            </a:pPr>
            <a:r>
              <a:rPr lang="en-US" sz="1200" dirty="0">
                <a:solidFill>
                  <a:prstClr val="black"/>
                </a:solidFill>
              </a:rPr>
              <a:t>Adjustment Type: Electric Motor</a:t>
            </a:r>
          </a:p>
          <a:p>
            <a:pPr marL="171450" indent="-171450">
              <a:buFont typeface="Arial" panose="020B0604020202020204" pitchFamily="34" charset="0"/>
              <a:buChar char="•"/>
            </a:pPr>
            <a:r>
              <a:rPr lang="en-US" sz="1200" dirty="0">
                <a:solidFill>
                  <a:prstClr val="black"/>
                </a:solidFill>
              </a:rPr>
              <a:t>Adjustment Range: 5.9" to 18.9"</a:t>
            </a:r>
          </a:p>
          <a:p>
            <a:pPr marL="171450" indent="-171450">
              <a:buFont typeface="Arial" panose="020B0604020202020204" pitchFamily="34" charset="0"/>
              <a:buChar char="•"/>
            </a:pPr>
            <a:r>
              <a:rPr lang="en-US" sz="1200" dirty="0">
                <a:solidFill>
                  <a:prstClr val="black"/>
                </a:solidFill>
              </a:rPr>
              <a:t>Overall Size: 35.43" W x 23.23" D x (5.9” to 18.9") H</a:t>
            </a:r>
          </a:p>
          <a:p>
            <a:pPr marL="171450" indent="-171450">
              <a:buFont typeface="Arial" panose="020B0604020202020204" pitchFamily="34" charset="0"/>
              <a:buChar char="•"/>
            </a:pPr>
            <a:r>
              <a:rPr lang="en-US" sz="1200" dirty="0">
                <a:solidFill>
                  <a:prstClr val="black"/>
                </a:solidFill>
              </a:rPr>
              <a:t>Weight Capacity: 33 lbs.</a:t>
            </a:r>
          </a:p>
          <a:p>
            <a:pPr marL="171450" indent="-171450">
              <a:buFont typeface="Arial" panose="020B0604020202020204" pitchFamily="34" charset="0"/>
              <a:buChar char="•"/>
            </a:pPr>
            <a:r>
              <a:rPr lang="en-US" sz="1200" dirty="0">
                <a:solidFill>
                  <a:prstClr val="black"/>
                </a:solidFill>
              </a:rPr>
              <a:t>Weight: 50.7 lbs.</a:t>
            </a:r>
          </a:p>
          <a:p>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p:txBody>
      </p:sp>
      <p:sp>
        <p:nvSpPr>
          <p:cNvPr id="16" name="TextBox 15"/>
          <p:cNvSpPr txBox="1"/>
          <p:nvPr/>
        </p:nvSpPr>
        <p:spPr>
          <a:xfrm>
            <a:off x="0" y="1019404"/>
            <a:ext cx="9144000" cy="400110"/>
          </a:xfrm>
          <a:prstGeom prst="rect">
            <a:avLst/>
          </a:prstGeom>
          <a:noFill/>
        </p:spPr>
        <p:txBody>
          <a:bodyPr wrap="square" rtlCol="0">
            <a:spAutoFit/>
          </a:bodyPr>
          <a:lstStyle/>
          <a:p>
            <a:pPr algn="ctr"/>
            <a:r>
              <a:rPr lang="en-US" sz="2000" dirty="0">
                <a:solidFill>
                  <a:prstClr val="black"/>
                </a:solidFill>
                <a:latin typeface="Calibri Light" panose="020F0302020204030204"/>
                <a:cs typeface="Arial" panose="020B0604020202020204" pitchFamily="34" charset="0"/>
              </a:rPr>
              <a:t>AIRLIFT® 35" </a:t>
            </a:r>
            <a:r>
              <a:rPr lang="en-US" sz="2000" dirty="0" smtClean="0">
                <a:solidFill>
                  <a:prstClr val="black"/>
                </a:solidFill>
                <a:latin typeface="Calibri Light" panose="020F0302020204030204"/>
                <a:cs typeface="Arial" panose="020B0604020202020204" pitchFamily="34" charset="0"/>
              </a:rPr>
              <a:t>Electric Sit </a:t>
            </a:r>
            <a:r>
              <a:rPr lang="en-US" sz="2000" dirty="0">
                <a:solidFill>
                  <a:prstClr val="black"/>
                </a:solidFill>
                <a:latin typeface="Calibri Light" panose="020F0302020204030204"/>
                <a:cs typeface="Arial" panose="020B0604020202020204" pitchFamily="34" charset="0"/>
              </a:rPr>
              <a:t>Stand Desktop Workstation Converter Desk</a:t>
            </a: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 y="5654508"/>
            <a:ext cx="3138534" cy="1052387"/>
          </a:xfrm>
          <a:prstGeom prst="rect">
            <a:avLst/>
          </a:prstGeom>
        </p:spPr>
      </p:pic>
      <p:cxnSp>
        <p:nvCxnSpPr>
          <p:cNvPr id="27" name="Straight Arrow Connector 26"/>
          <p:cNvCxnSpPr/>
          <p:nvPr/>
        </p:nvCxnSpPr>
        <p:spPr>
          <a:xfrm flipH="1" flipV="1">
            <a:off x="2322531" y="6180702"/>
            <a:ext cx="999081" cy="36066"/>
          </a:xfrm>
          <a:prstGeom prst="straightConnector1">
            <a:avLst/>
          </a:prstGeom>
          <a:ln>
            <a:solidFill>
              <a:srgbClr val="3CDB22"/>
            </a:solidFill>
            <a:tailEnd type="stealth" w="lg" len="lg"/>
          </a:ln>
          <a:effectLst>
            <a:outerShdw blurRad="40000" dist="20000" dir="5400000" rotWithShape="0">
              <a:schemeClr val="tx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055784" y="10713"/>
            <a:ext cx="2088216" cy="738664"/>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OFF65806</a:t>
            </a:r>
          </a:p>
          <a:p>
            <a:pPr marL="0" lvl="1" algn="r"/>
            <a:r>
              <a:rPr lang="en-US" sz="1400" dirty="0">
                <a:solidFill>
                  <a:prstClr val="black"/>
                </a:solidFill>
                <a:latin typeface="Calibri Light" panose="020F0302020204030204"/>
                <a:cs typeface="Arial" panose="020B0604020202020204" pitchFamily="34" charset="0"/>
              </a:rPr>
              <a:t>MSRP: $</a:t>
            </a:r>
            <a:r>
              <a:rPr lang="en-US" sz="1400" dirty="0" smtClean="0">
                <a:solidFill>
                  <a:prstClr val="black"/>
                </a:solidFill>
                <a:latin typeface="Calibri Light" panose="020F0302020204030204"/>
                <a:cs typeface="Arial" panose="020B0604020202020204" pitchFamily="34" charset="0"/>
              </a:rPr>
              <a:t>269.99</a:t>
            </a:r>
            <a:endParaRPr lang="en-US" sz="1400" dirty="0">
              <a:solidFill>
                <a:prstClr val="black"/>
              </a:solidFill>
              <a:latin typeface="Calibri Light" panose="020F0302020204030204"/>
              <a:cs typeface="Arial" panose="020B0604020202020204" pitchFamily="34" charset="0"/>
            </a:endParaRPr>
          </a:p>
          <a:p>
            <a:pPr marL="0" lvl="1" algn="r"/>
            <a:r>
              <a:rPr lang="en-US" sz="1400" dirty="0" smtClean="0">
                <a:solidFill>
                  <a:prstClr val="black"/>
                </a:solidFill>
                <a:latin typeface="Calibri Light" panose="020F0302020204030204"/>
                <a:cs typeface="Arial" panose="020B0604020202020204" pitchFamily="34" charset="0"/>
              </a:rPr>
              <a:t> </a:t>
            </a:r>
            <a:endParaRPr lang="en-US" sz="1400" dirty="0">
              <a:solidFill>
                <a:prstClr val="black"/>
              </a:solidFill>
              <a:latin typeface="Calibri Light" panose="020F0302020204030204"/>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0589" y="5608029"/>
            <a:ext cx="1181411" cy="118141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091" y="1501149"/>
            <a:ext cx="4106880" cy="4106880"/>
          </a:xfrm>
          <a:prstGeom prst="rect">
            <a:avLst/>
          </a:prstGeom>
        </p:spPr>
      </p:pic>
    </p:spTree>
    <p:extLst>
      <p:ext uri="{BB962C8B-B14F-4D97-AF65-F5344CB8AC3E}">
        <p14:creationId xmlns:p14="http://schemas.microsoft.com/office/powerpoint/2010/main" val="1185986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385" y="451802"/>
            <a:ext cx="9144000" cy="400110"/>
          </a:xfrm>
          <a:prstGeom prst="rect">
            <a:avLst/>
          </a:prstGeom>
        </p:spPr>
        <p:txBody>
          <a:bodyPr wrap="square">
            <a:spAutoFit/>
          </a:bodyPr>
          <a:lstStyle/>
          <a:p>
            <a:pPr algn="ctr"/>
            <a:r>
              <a:rPr lang="en-US" sz="2000" dirty="0">
                <a:solidFill>
                  <a:prstClr val="black"/>
                </a:solidFill>
                <a:latin typeface="Calibri Light" panose="020F0302020204030204"/>
                <a:cs typeface="Arial" panose="020B0604020202020204" pitchFamily="34" charset="0"/>
              </a:rPr>
              <a:t>Features</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8755" b="26853"/>
          <a:stretch/>
        </p:blipFill>
        <p:spPr>
          <a:xfrm>
            <a:off x="239667" y="5153187"/>
            <a:ext cx="2076814" cy="1240923"/>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2408" b="26224"/>
          <a:stretch/>
        </p:blipFill>
        <p:spPr>
          <a:xfrm>
            <a:off x="239667" y="3190462"/>
            <a:ext cx="2076814" cy="1229418"/>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25644" r="9602" b="20437"/>
          <a:stretch/>
        </p:blipFill>
        <p:spPr>
          <a:xfrm>
            <a:off x="239667" y="1217855"/>
            <a:ext cx="2077739" cy="1239300"/>
          </a:xfrm>
          <a:prstGeom prst="rect">
            <a:avLst/>
          </a:prstGeom>
        </p:spPr>
      </p:pic>
      <p:sp>
        <p:nvSpPr>
          <p:cNvPr id="10" name="TextBox 9"/>
          <p:cNvSpPr txBox="1"/>
          <p:nvPr/>
        </p:nvSpPr>
        <p:spPr>
          <a:xfrm>
            <a:off x="6328229" y="1483562"/>
            <a:ext cx="2357625" cy="707886"/>
          </a:xfrm>
          <a:prstGeom prst="rect">
            <a:avLst/>
          </a:prstGeom>
          <a:noFill/>
        </p:spPr>
        <p:txBody>
          <a:bodyPr wrap="square" rtlCol="0">
            <a:spAutoFit/>
          </a:bodyPr>
          <a:lstStyle/>
          <a:p>
            <a:r>
              <a:rPr lang="en-US" sz="2000" dirty="0">
                <a:solidFill>
                  <a:prstClr val="black"/>
                </a:solidFill>
                <a:latin typeface="Calibri Light" panose="020F0302020204030204"/>
              </a:rPr>
              <a:t>Button-Operated</a:t>
            </a:r>
            <a:br>
              <a:rPr lang="en-US" sz="2000" dirty="0">
                <a:solidFill>
                  <a:prstClr val="black"/>
                </a:solidFill>
                <a:latin typeface="Calibri Light" panose="020F0302020204030204"/>
              </a:rPr>
            </a:br>
            <a:r>
              <a:rPr lang="en-US" sz="2000" dirty="0">
                <a:solidFill>
                  <a:prstClr val="black"/>
                </a:solidFill>
                <a:latin typeface="Calibri Light" panose="020F0302020204030204"/>
              </a:rPr>
              <a:t>Height-Adjustment</a:t>
            </a:r>
          </a:p>
        </p:txBody>
      </p:sp>
      <p:sp>
        <p:nvSpPr>
          <p:cNvPr id="11" name="TextBox 10"/>
          <p:cNvSpPr txBox="1"/>
          <p:nvPr/>
        </p:nvSpPr>
        <p:spPr>
          <a:xfrm>
            <a:off x="6328229" y="3667048"/>
            <a:ext cx="2663946" cy="400110"/>
          </a:xfrm>
          <a:prstGeom prst="rect">
            <a:avLst/>
          </a:prstGeom>
          <a:noFill/>
        </p:spPr>
        <p:txBody>
          <a:bodyPr wrap="square" rtlCol="0">
            <a:spAutoFit/>
          </a:bodyPr>
          <a:lstStyle/>
          <a:p>
            <a:r>
              <a:rPr lang="en-US" sz="2000" dirty="0">
                <a:solidFill>
                  <a:prstClr val="black"/>
                </a:solidFill>
                <a:latin typeface="Calibri Light" panose="020F0302020204030204"/>
              </a:rPr>
              <a:t>Single 2.1A USB Charger</a:t>
            </a:r>
          </a:p>
        </p:txBody>
      </p:sp>
      <p:sp>
        <p:nvSpPr>
          <p:cNvPr id="12" name="TextBox 11"/>
          <p:cNvSpPr txBox="1"/>
          <p:nvPr/>
        </p:nvSpPr>
        <p:spPr>
          <a:xfrm>
            <a:off x="6328229" y="5573594"/>
            <a:ext cx="2663946" cy="400110"/>
          </a:xfrm>
          <a:prstGeom prst="rect">
            <a:avLst/>
          </a:prstGeom>
          <a:noFill/>
        </p:spPr>
        <p:txBody>
          <a:bodyPr wrap="square" rtlCol="0">
            <a:spAutoFit/>
          </a:bodyPr>
          <a:lstStyle/>
          <a:p>
            <a:r>
              <a:rPr lang="en-US" sz="2000" dirty="0">
                <a:solidFill>
                  <a:prstClr val="black"/>
                </a:solidFill>
                <a:latin typeface="Calibri Light" panose="020F0302020204030204"/>
              </a:rPr>
              <a:t>Integrated Tablet Stand</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8605" y="5041205"/>
            <a:ext cx="1493064" cy="149306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8605" y="1106020"/>
            <a:ext cx="1462971" cy="1462971"/>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8604" y="3135618"/>
            <a:ext cx="1462971" cy="1462971"/>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4062900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1" name="TextBox 10"/>
          <p:cNvSpPr txBox="1"/>
          <p:nvPr/>
        </p:nvSpPr>
        <p:spPr>
          <a:xfrm>
            <a:off x="3106056" y="1215563"/>
            <a:ext cx="6037943" cy="707886"/>
          </a:xfrm>
          <a:prstGeom prst="rect">
            <a:avLst/>
          </a:prstGeom>
          <a:noFill/>
        </p:spPr>
        <p:txBody>
          <a:bodyPr wrap="square" rtlCol="0">
            <a:spAutoFit/>
          </a:bodyPr>
          <a:lstStyle/>
          <a:p>
            <a:r>
              <a:rPr lang="en-US" sz="2000" dirty="0">
                <a:solidFill>
                  <a:prstClr val="black"/>
                </a:solidFill>
                <a:latin typeface="Calibri Light" panose="020F0302020204030204"/>
                <a:cs typeface="Arial" panose="020B0604020202020204" pitchFamily="34" charset="0"/>
              </a:rPr>
              <a:t>AIRLIFT® 35" </a:t>
            </a:r>
            <a:r>
              <a:rPr lang="en-US" sz="2000" dirty="0" smtClean="0">
                <a:solidFill>
                  <a:prstClr val="black"/>
                </a:solidFill>
                <a:latin typeface="Calibri Light" panose="020F0302020204030204"/>
                <a:cs typeface="Arial" panose="020B0604020202020204" pitchFamily="34" charset="0"/>
              </a:rPr>
              <a:t>Gas-Spring Sit </a:t>
            </a:r>
            <a:r>
              <a:rPr lang="en-US" sz="2000" dirty="0">
                <a:solidFill>
                  <a:prstClr val="black"/>
                </a:solidFill>
                <a:latin typeface="Calibri Light" panose="020F0302020204030204"/>
                <a:cs typeface="Arial" panose="020B0604020202020204" pitchFamily="34" charset="0"/>
              </a:rPr>
              <a:t>Stand Desktop Workstation Converter </a:t>
            </a:r>
            <a:r>
              <a:rPr lang="en-US" sz="2000" dirty="0" smtClean="0">
                <a:solidFill>
                  <a:prstClr val="black"/>
                </a:solidFill>
                <a:latin typeface="Calibri Light" panose="020F0302020204030204"/>
                <a:cs typeface="Arial" panose="020B0604020202020204" pitchFamily="34" charset="0"/>
              </a:rPr>
              <a:t>Desk, Black</a:t>
            </a:r>
            <a:endParaRPr lang="en-US" sz="2000" dirty="0">
              <a:solidFill>
                <a:prstClr val="black"/>
              </a:solidFill>
              <a:latin typeface="Calibri Light" panose="020F0302020204030204"/>
              <a:cs typeface="Arial" panose="020B0604020202020204" pitchFamily="34" charset="0"/>
            </a:endParaRPr>
          </a:p>
        </p:txBody>
      </p:sp>
      <p:sp>
        <p:nvSpPr>
          <p:cNvPr id="13" name="Rectangle 12"/>
          <p:cNvSpPr/>
          <p:nvPr/>
        </p:nvSpPr>
        <p:spPr>
          <a:xfrm>
            <a:off x="4650659" y="1923449"/>
            <a:ext cx="4269873" cy="4955203"/>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13.8 inches of vertical height adjustment!</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Conveniently store tablets and cell phones in the desk top slot for easy access and use as a second screen </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dirty="0"/>
              <a:t>MDF wood with laminate finish</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Top Area:  35.43" x 23.23" x 0.59" thick</a:t>
            </a:r>
          </a:p>
          <a:p>
            <a:pPr marL="171450" indent="-171450">
              <a:buFont typeface="Arial" panose="020B0604020202020204" pitchFamily="34" charset="0"/>
              <a:buChar char="•"/>
            </a:pPr>
            <a:r>
              <a:rPr lang="en-US" sz="1200" dirty="0">
                <a:solidFill>
                  <a:prstClr val="black"/>
                </a:solidFill>
              </a:rPr>
              <a:t>Top Color: White</a:t>
            </a:r>
          </a:p>
          <a:p>
            <a:pPr marL="171450" indent="-171450">
              <a:buFont typeface="Arial" panose="020B0604020202020204" pitchFamily="34" charset="0"/>
              <a:buChar char="•"/>
            </a:pPr>
            <a:r>
              <a:rPr lang="en-US" sz="1200" dirty="0">
                <a:solidFill>
                  <a:prstClr val="black"/>
                </a:solidFill>
              </a:rPr>
              <a:t>Frame Color: Silver</a:t>
            </a:r>
          </a:p>
          <a:p>
            <a:pPr marL="171450" indent="-171450">
              <a:buFont typeface="Arial" panose="020B0604020202020204" pitchFamily="34" charset="0"/>
              <a:buChar char="•"/>
            </a:pPr>
            <a:r>
              <a:rPr lang="en-US" sz="1200" dirty="0">
                <a:solidFill>
                  <a:prstClr val="black"/>
                </a:solidFill>
              </a:rPr>
              <a:t>Adjustment Type: Pneumatic</a:t>
            </a:r>
          </a:p>
          <a:p>
            <a:pPr marL="171450" indent="-171450">
              <a:buFont typeface="Arial" panose="020B0604020202020204" pitchFamily="34" charset="0"/>
              <a:buChar char="•"/>
            </a:pPr>
            <a:r>
              <a:rPr lang="en-US" sz="1200" dirty="0">
                <a:solidFill>
                  <a:prstClr val="black"/>
                </a:solidFill>
              </a:rPr>
              <a:t>Adjustment Range:  5.9" to 19.7"</a:t>
            </a:r>
          </a:p>
          <a:p>
            <a:pPr marL="171450" indent="-171450">
              <a:buFont typeface="Arial" panose="020B0604020202020204" pitchFamily="34" charset="0"/>
              <a:buChar char="•"/>
            </a:pPr>
            <a:r>
              <a:rPr lang="en-US" sz="1200" dirty="0">
                <a:solidFill>
                  <a:prstClr val="black"/>
                </a:solidFill>
              </a:rPr>
              <a:t>Overall Size: 35.43" W x 23.23' D x (5.9" to 19.7") H</a:t>
            </a:r>
          </a:p>
          <a:p>
            <a:pPr marL="171450" indent="-171450">
              <a:buFont typeface="Arial" panose="020B0604020202020204" pitchFamily="34" charset="0"/>
              <a:buChar char="•"/>
            </a:pPr>
            <a:r>
              <a:rPr lang="en-US" sz="1200" dirty="0">
                <a:solidFill>
                  <a:prstClr val="black"/>
                </a:solidFill>
              </a:rPr>
              <a:t>Weight Capacity: 33 lbs.</a:t>
            </a:r>
          </a:p>
          <a:p>
            <a:pPr marL="171450" indent="-171450">
              <a:buFont typeface="Arial" panose="020B0604020202020204" pitchFamily="34" charset="0"/>
              <a:buChar char="•"/>
            </a:pPr>
            <a:r>
              <a:rPr lang="en-US" sz="1200" dirty="0">
                <a:solidFill>
                  <a:prstClr val="black"/>
                </a:solidFill>
              </a:rPr>
              <a:t>Weight: 52.3 lbs.</a:t>
            </a:r>
          </a:p>
          <a:p>
            <a:pPr marL="171450" indent="-171450">
              <a:buFont typeface="Arial" panose="020B0604020202020204" pitchFamily="34" charset="0"/>
              <a:buChar char="•"/>
            </a:pPr>
            <a:endParaRPr lang="en-US" sz="1200" dirty="0">
              <a:solidFill>
                <a:prstClr val="black"/>
              </a:solidFill>
            </a:endParaRPr>
          </a:p>
        </p:txBody>
      </p:sp>
      <p:sp>
        <p:nvSpPr>
          <p:cNvPr id="14" name="Rectangle 13"/>
          <p:cNvSpPr/>
          <p:nvPr/>
        </p:nvSpPr>
        <p:spPr>
          <a:xfrm>
            <a:off x="7055784" y="47786"/>
            <a:ext cx="2088216" cy="738664"/>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OFF65807</a:t>
            </a:r>
          </a:p>
          <a:p>
            <a:pPr marL="0" lvl="1" algn="r"/>
            <a:r>
              <a:rPr lang="en-US" sz="1400" dirty="0">
                <a:solidFill>
                  <a:prstClr val="black"/>
                </a:solidFill>
                <a:latin typeface="Calibri Light" panose="020F0302020204030204"/>
                <a:cs typeface="Arial" panose="020B0604020202020204" pitchFamily="34" charset="0"/>
              </a:rPr>
              <a:t>MSRP: $199.99</a:t>
            </a:r>
          </a:p>
          <a:p>
            <a:pPr marL="0" lvl="1" algn="r"/>
            <a:r>
              <a:rPr lang="en-US" sz="1400" dirty="0">
                <a:solidFill>
                  <a:prstClr val="black"/>
                </a:solidFill>
                <a:latin typeface="Calibri Light" panose="020F0302020204030204"/>
                <a:cs typeface="Arial" panose="020B0604020202020204" pitchFamily="34" charset="0"/>
              </a:rPr>
              <a:t>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1923449"/>
            <a:ext cx="4215807" cy="4215807"/>
          </a:xfrm>
          <a:prstGeom prst="rect">
            <a:avLst/>
          </a:prstGeom>
        </p:spPr>
      </p:pic>
    </p:spTree>
    <p:extLst>
      <p:ext uri="{BB962C8B-B14F-4D97-AF65-F5344CB8AC3E}">
        <p14:creationId xmlns:p14="http://schemas.microsoft.com/office/powerpoint/2010/main" val="3797741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650659" y="1923449"/>
            <a:ext cx="4269873" cy="4955203"/>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13.8 inches of vertical height adjustment!</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Conveniently store tablets and cell phones in the desk top slot for easy access and use as a second screen </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dirty="0"/>
              <a:t>MDF wood with laminate finish</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Top Area:  35.43" x 23.23" x 0.59" thick</a:t>
            </a:r>
          </a:p>
          <a:p>
            <a:pPr marL="171450" indent="-171450">
              <a:buFont typeface="Arial" panose="020B0604020202020204" pitchFamily="34" charset="0"/>
              <a:buChar char="•"/>
            </a:pPr>
            <a:r>
              <a:rPr lang="en-US" sz="1200" dirty="0">
                <a:solidFill>
                  <a:prstClr val="black"/>
                </a:solidFill>
              </a:rPr>
              <a:t>Top Color: White</a:t>
            </a:r>
          </a:p>
          <a:p>
            <a:pPr marL="171450" indent="-171450">
              <a:buFont typeface="Arial" panose="020B0604020202020204" pitchFamily="34" charset="0"/>
              <a:buChar char="•"/>
            </a:pPr>
            <a:r>
              <a:rPr lang="en-US" sz="1200" dirty="0">
                <a:solidFill>
                  <a:prstClr val="black"/>
                </a:solidFill>
              </a:rPr>
              <a:t>Frame Color: Silver</a:t>
            </a:r>
          </a:p>
          <a:p>
            <a:pPr marL="171450" indent="-171450">
              <a:buFont typeface="Arial" panose="020B0604020202020204" pitchFamily="34" charset="0"/>
              <a:buChar char="•"/>
            </a:pPr>
            <a:r>
              <a:rPr lang="en-US" sz="1200" dirty="0">
                <a:solidFill>
                  <a:prstClr val="black"/>
                </a:solidFill>
              </a:rPr>
              <a:t>Adjustment Type: Pneumatic</a:t>
            </a:r>
          </a:p>
          <a:p>
            <a:pPr marL="171450" indent="-171450">
              <a:buFont typeface="Arial" panose="020B0604020202020204" pitchFamily="34" charset="0"/>
              <a:buChar char="•"/>
            </a:pPr>
            <a:r>
              <a:rPr lang="en-US" sz="1200" dirty="0">
                <a:solidFill>
                  <a:prstClr val="black"/>
                </a:solidFill>
              </a:rPr>
              <a:t>Adjustment Range:  5.9" to 19.7"</a:t>
            </a:r>
          </a:p>
          <a:p>
            <a:pPr marL="171450" indent="-171450">
              <a:buFont typeface="Arial" panose="020B0604020202020204" pitchFamily="34" charset="0"/>
              <a:buChar char="•"/>
            </a:pPr>
            <a:r>
              <a:rPr lang="en-US" sz="1200" dirty="0">
                <a:solidFill>
                  <a:prstClr val="black"/>
                </a:solidFill>
              </a:rPr>
              <a:t>Overall Size: 35.43" W x 23.23' D x (5.9" to 19.7") H</a:t>
            </a:r>
          </a:p>
          <a:p>
            <a:pPr marL="171450" indent="-171450">
              <a:buFont typeface="Arial" panose="020B0604020202020204" pitchFamily="34" charset="0"/>
              <a:buChar char="•"/>
            </a:pPr>
            <a:r>
              <a:rPr lang="en-US" sz="1200" dirty="0">
                <a:solidFill>
                  <a:prstClr val="black"/>
                </a:solidFill>
              </a:rPr>
              <a:t>Weight Capacity: 33 lbs.</a:t>
            </a:r>
          </a:p>
          <a:p>
            <a:pPr marL="171450" indent="-171450">
              <a:buFont typeface="Arial" panose="020B0604020202020204" pitchFamily="34" charset="0"/>
              <a:buChar char="•"/>
            </a:pPr>
            <a:r>
              <a:rPr lang="en-US" sz="1200" dirty="0">
                <a:solidFill>
                  <a:prstClr val="black"/>
                </a:solidFill>
              </a:rPr>
              <a:t>Weight: 52.3 lbs.</a:t>
            </a:r>
          </a:p>
          <a:p>
            <a:pPr marL="171450" indent="-171450">
              <a:buFont typeface="Arial" panose="020B0604020202020204" pitchFamily="34" charset="0"/>
              <a:buChar char="•"/>
            </a:pPr>
            <a:endParaRPr lang="en-US" sz="1200" dirty="0">
              <a:solidFill>
                <a:prstClr val="black"/>
              </a:solidFill>
            </a:endParaRPr>
          </a:p>
        </p:txBody>
      </p:sp>
      <p:sp>
        <p:nvSpPr>
          <p:cNvPr id="8" name="Rectangle 7"/>
          <p:cNvSpPr/>
          <p:nvPr/>
        </p:nvSpPr>
        <p:spPr>
          <a:xfrm>
            <a:off x="6796988" y="47786"/>
            <a:ext cx="2347012" cy="738664"/>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OFF65808 </a:t>
            </a:r>
          </a:p>
          <a:p>
            <a:pPr marL="0" lvl="1" algn="r"/>
            <a:r>
              <a:rPr lang="en-US" sz="1400" dirty="0">
                <a:solidFill>
                  <a:prstClr val="black"/>
                </a:solidFill>
                <a:latin typeface="Calibri Light" panose="020F0302020204030204"/>
                <a:cs typeface="Arial" panose="020B0604020202020204" pitchFamily="34" charset="0"/>
              </a:rPr>
              <a:t>MSRP: $199.99</a:t>
            </a:r>
          </a:p>
          <a:p>
            <a:pPr marL="0" lvl="1" algn="r"/>
            <a:r>
              <a:rPr lang="en-US" sz="1400" dirty="0" smtClean="0">
                <a:solidFill>
                  <a:prstClr val="black"/>
                </a:solidFill>
                <a:latin typeface="Calibri Light" panose="020F0302020204030204"/>
                <a:cs typeface="Arial" panose="020B0604020202020204" pitchFamily="34" charset="0"/>
              </a:rPr>
              <a:t> </a:t>
            </a:r>
            <a:endParaRPr lang="en-US" sz="1400" dirty="0">
              <a:solidFill>
                <a:prstClr val="black"/>
              </a:solidFill>
              <a:latin typeface="Calibri Light" panose="020F0302020204030204"/>
              <a:cs typeface="Arial" panose="020B0604020202020204"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3" name="TextBox 12"/>
          <p:cNvSpPr txBox="1"/>
          <p:nvPr/>
        </p:nvSpPr>
        <p:spPr>
          <a:xfrm>
            <a:off x="3106056" y="1215563"/>
            <a:ext cx="6037943" cy="707886"/>
          </a:xfrm>
          <a:prstGeom prst="rect">
            <a:avLst/>
          </a:prstGeom>
          <a:noFill/>
        </p:spPr>
        <p:txBody>
          <a:bodyPr wrap="square" rtlCol="0">
            <a:spAutoFit/>
          </a:bodyPr>
          <a:lstStyle/>
          <a:p>
            <a:r>
              <a:rPr lang="en-US" sz="2000" dirty="0">
                <a:solidFill>
                  <a:prstClr val="black"/>
                </a:solidFill>
                <a:latin typeface="Calibri Light" panose="020F0302020204030204"/>
                <a:cs typeface="Arial" panose="020B0604020202020204" pitchFamily="34" charset="0"/>
              </a:rPr>
              <a:t>AIRLIFT® 35" Gas-Spring Sit Stand Desktop Workstation Converter Desk, </a:t>
            </a:r>
            <a:r>
              <a:rPr lang="en-US" sz="2000" dirty="0" smtClean="0">
                <a:solidFill>
                  <a:prstClr val="black"/>
                </a:solidFill>
                <a:latin typeface="Calibri Light" panose="020F0302020204030204"/>
                <a:cs typeface="Arial" panose="020B0604020202020204" pitchFamily="34" charset="0"/>
              </a:rPr>
              <a:t>White</a:t>
            </a:r>
            <a:endParaRPr lang="en-US" sz="2000" dirty="0">
              <a:solidFill>
                <a:prstClr val="black"/>
              </a:solidFill>
              <a:latin typeface="Calibri Light" panose="020F0302020204030204"/>
              <a:cs typeface="Arial" panose="020B0604020202020204"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1404"/>
          <a:stretch/>
        </p:blipFill>
        <p:spPr>
          <a:xfrm>
            <a:off x="76200" y="1923449"/>
            <a:ext cx="4350992" cy="4412947"/>
          </a:xfrm>
          <a:prstGeom prst="rect">
            <a:avLst/>
          </a:prstGeom>
        </p:spPr>
      </p:pic>
    </p:spTree>
    <p:extLst>
      <p:ext uri="{BB962C8B-B14F-4D97-AF65-F5344CB8AC3E}">
        <p14:creationId xmlns:p14="http://schemas.microsoft.com/office/powerpoint/2010/main" val="3010375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796988" y="47786"/>
            <a:ext cx="2347012" cy="523220"/>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OFF65840</a:t>
            </a:r>
          </a:p>
          <a:p>
            <a:pPr marL="0" lvl="1" algn="r"/>
            <a:r>
              <a:rPr lang="en-US" sz="1400" dirty="0">
                <a:solidFill>
                  <a:prstClr val="black"/>
                </a:solidFill>
                <a:latin typeface="Calibri Light" panose="020F0302020204030204"/>
                <a:cs typeface="Arial" panose="020B0604020202020204" pitchFamily="34" charset="0"/>
              </a:rPr>
              <a:t>MSRP: $</a:t>
            </a:r>
            <a:r>
              <a:rPr lang="en-US" sz="1400" dirty="0" smtClean="0">
                <a:solidFill>
                  <a:prstClr val="black"/>
                </a:solidFill>
                <a:latin typeface="Calibri Light" panose="020F0302020204030204"/>
                <a:cs typeface="Arial" panose="020B0604020202020204" pitchFamily="34" charset="0"/>
              </a:rPr>
              <a:t>199.99</a:t>
            </a:r>
            <a:endParaRPr lang="en-US" sz="1400" dirty="0">
              <a:solidFill>
                <a:prstClr val="black"/>
              </a:solidFill>
              <a:latin typeface="Calibri Light" panose="020F0302020204030204"/>
              <a:cs typeface="Arial" panose="020B0604020202020204" pitchFamily="34"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427" t="27175" r="6364" b="32527"/>
          <a:stretch/>
        </p:blipFill>
        <p:spPr>
          <a:xfrm flipH="1">
            <a:off x="328243" y="2957524"/>
            <a:ext cx="4212493" cy="1880927"/>
          </a:xfrm>
          <a:prstGeom prst="rect">
            <a:avLst/>
          </a:prstGeom>
        </p:spPr>
      </p:pic>
      <p:sp>
        <p:nvSpPr>
          <p:cNvPr id="9" name="TextBox 8"/>
          <p:cNvSpPr txBox="1"/>
          <p:nvPr/>
        </p:nvSpPr>
        <p:spPr>
          <a:xfrm>
            <a:off x="3106056" y="1215563"/>
            <a:ext cx="6037943" cy="707886"/>
          </a:xfrm>
          <a:prstGeom prst="rect">
            <a:avLst/>
          </a:prstGeom>
          <a:noFill/>
        </p:spPr>
        <p:txBody>
          <a:bodyPr wrap="square" rtlCol="0">
            <a:spAutoFit/>
          </a:bodyPr>
          <a:lstStyle/>
          <a:p>
            <a:r>
              <a:rPr lang="en-US" sz="2000" dirty="0">
                <a:solidFill>
                  <a:prstClr val="black"/>
                </a:solidFill>
                <a:latin typeface="Calibri Light" panose="020F0302020204030204"/>
                <a:cs typeface="Arial" panose="020B0604020202020204" pitchFamily="34" charset="0"/>
              </a:rPr>
              <a:t>AIRLIFT® 35" Gas-Spring Sit Stand Desktop Workstation Converter Desk, </a:t>
            </a:r>
            <a:r>
              <a:rPr lang="en-US" sz="2000" dirty="0" smtClean="0">
                <a:solidFill>
                  <a:prstClr val="black"/>
                </a:solidFill>
                <a:latin typeface="Calibri Light" panose="020F0302020204030204"/>
                <a:cs typeface="Arial" panose="020B0604020202020204" pitchFamily="34" charset="0"/>
              </a:rPr>
              <a:t>Walnut</a:t>
            </a:r>
            <a:endParaRPr lang="en-US" sz="2000" dirty="0">
              <a:solidFill>
                <a:prstClr val="black"/>
              </a:solidFill>
              <a:latin typeface="Calibri Light" panose="020F0302020204030204"/>
              <a:cs typeface="Arial" panose="020B0604020202020204" pitchFamily="34" charset="0"/>
            </a:endParaRPr>
          </a:p>
        </p:txBody>
      </p:sp>
      <p:sp>
        <p:nvSpPr>
          <p:cNvPr id="10" name="Rectangle 9"/>
          <p:cNvSpPr/>
          <p:nvPr/>
        </p:nvSpPr>
        <p:spPr>
          <a:xfrm>
            <a:off x="4650659" y="1923449"/>
            <a:ext cx="4269873" cy="4955203"/>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13.8 inches of vertical height adjustment!</a:t>
            </a:r>
          </a:p>
          <a:p>
            <a:pPr marL="171450" indent="-171450">
              <a:buFont typeface="Arial" panose="020B0604020202020204" pitchFamily="34" charset="0"/>
              <a:buChar char="•"/>
            </a:pPr>
            <a:r>
              <a:rPr lang="en-US" sz="1200" dirty="0">
                <a:solidFill>
                  <a:prstClr val="black"/>
                </a:solidFill>
              </a:rPr>
              <a:t>Generous desk top surface measures 35.43" x 23.23"; fits almost any size laptop and multiple monitor setups</a:t>
            </a:r>
          </a:p>
          <a:p>
            <a:pPr marL="171450" indent="-171450">
              <a:buFont typeface="Arial" panose="020B0604020202020204" pitchFamily="34" charset="0"/>
              <a:buChar char="•"/>
            </a:pPr>
            <a:r>
              <a:rPr lang="en-US" sz="1200" dirty="0">
                <a:solidFill>
                  <a:prstClr val="black"/>
                </a:solidFill>
              </a:rPr>
              <a:t>Conveniently store tablets and cell phones in the desk top slot for easy access and use as a second screen </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a:t>
            </a:r>
            <a:r>
              <a:rPr lang="en-US" sz="1200" dirty="0"/>
              <a:t>MDF wood with laminate finish</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Top Area:  35.43" x 23.23" x 0.59" thick</a:t>
            </a:r>
          </a:p>
          <a:p>
            <a:pPr marL="171450" indent="-171450">
              <a:buFont typeface="Arial" panose="020B0604020202020204" pitchFamily="34" charset="0"/>
              <a:buChar char="•"/>
            </a:pPr>
            <a:r>
              <a:rPr lang="en-US" sz="1200" dirty="0">
                <a:solidFill>
                  <a:prstClr val="black"/>
                </a:solidFill>
              </a:rPr>
              <a:t>Top Color: White</a:t>
            </a:r>
          </a:p>
          <a:p>
            <a:pPr marL="171450" indent="-171450">
              <a:buFont typeface="Arial" panose="020B0604020202020204" pitchFamily="34" charset="0"/>
              <a:buChar char="•"/>
            </a:pPr>
            <a:r>
              <a:rPr lang="en-US" sz="1200" dirty="0">
                <a:solidFill>
                  <a:prstClr val="black"/>
                </a:solidFill>
              </a:rPr>
              <a:t>Frame Color: Silver</a:t>
            </a:r>
          </a:p>
          <a:p>
            <a:pPr marL="171450" indent="-171450">
              <a:buFont typeface="Arial" panose="020B0604020202020204" pitchFamily="34" charset="0"/>
              <a:buChar char="•"/>
            </a:pPr>
            <a:r>
              <a:rPr lang="en-US" sz="1200" dirty="0">
                <a:solidFill>
                  <a:prstClr val="black"/>
                </a:solidFill>
              </a:rPr>
              <a:t>Adjustment Type: Pneumatic</a:t>
            </a:r>
          </a:p>
          <a:p>
            <a:pPr marL="171450" indent="-171450">
              <a:buFont typeface="Arial" panose="020B0604020202020204" pitchFamily="34" charset="0"/>
              <a:buChar char="•"/>
            </a:pPr>
            <a:r>
              <a:rPr lang="en-US" sz="1200" dirty="0">
                <a:solidFill>
                  <a:prstClr val="black"/>
                </a:solidFill>
              </a:rPr>
              <a:t>Adjustment Range:  5.9" to 19.7"</a:t>
            </a:r>
          </a:p>
          <a:p>
            <a:pPr marL="171450" indent="-171450">
              <a:buFont typeface="Arial" panose="020B0604020202020204" pitchFamily="34" charset="0"/>
              <a:buChar char="•"/>
            </a:pPr>
            <a:r>
              <a:rPr lang="en-US" sz="1200" dirty="0">
                <a:solidFill>
                  <a:prstClr val="black"/>
                </a:solidFill>
              </a:rPr>
              <a:t>Overall Size: 35.43" W x 23.23' D x (5.9" to 19.7") H</a:t>
            </a:r>
          </a:p>
          <a:p>
            <a:pPr marL="171450" indent="-171450">
              <a:buFont typeface="Arial" panose="020B0604020202020204" pitchFamily="34" charset="0"/>
              <a:buChar char="•"/>
            </a:pPr>
            <a:r>
              <a:rPr lang="en-US" sz="1200" dirty="0">
                <a:solidFill>
                  <a:prstClr val="black"/>
                </a:solidFill>
              </a:rPr>
              <a:t>Weight Capacity: 33 lbs.</a:t>
            </a:r>
          </a:p>
          <a:p>
            <a:pPr marL="171450" indent="-171450">
              <a:buFont typeface="Arial" panose="020B0604020202020204" pitchFamily="34" charset="0"/>
              <a:buChar char="•"/>
            </a:pPr>
            <a:r>
              <a:rPr lang="en-US" sz="1200" dirty="0">
                <a:solidFill>
                  <a:prstClr val="black"/>
                </a:solidFill>
              </a:rPr>
              <a:t>Weight: 52.3 lbs.</a:t>
            </a:r>
          </a:p>
          <a:p>
            <a:pPr marL="171450" indent="-171450">
              <a:buFont typeface="Arial" panose="020B0604020202020204" pitchFamily="34" charset="0"/>
              <a:buChar char="•"/>
            </a:pPr>
            <a:endParaRPr lang="en-US" sz="1200" dirty="0">
              <a:solidFill>
                <a:prstClr val="black"/>
              </a:solidFill>
            </a:endParaRPr>
          </a:p>
        </p:txBody>
      </p:sp>
    </p:spTree>
    <p:extLst>
      <p:ext uri="{BB962C8B-B14F-4D97-AF65-F5344CB8AC3E}">
        <p14:creationId xmlns:p14="http://schemas.microsoft.com/office/powerpoint/2010/main" val="58605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44097" y="1076254"/>
            <a:ext cx="5399903"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43" Gas-Spring Corner Standing Desk Converter Riser, Black</a:t>
            </a:r>
          </a:p>
        </p:txBody>
      </p:sp>
      <p:sp>
        <p:nvSpPr>
          <p:cNvPr id="11" name="Rectangle 10"/>
          <p:cNvSpPr/>
          <p:nvPr/>
        </p:nvSpPr>
        <p:spPr>
          <a:xfrm>
            <a:off x="4882115" y="1784140"/>
            <a:ext cx="3910717" cy="4524315"/>
          </a:xfrm>
          <a:prstGeom prst="rect">
            <a:avLst/>
          </a:prstGeom>
        </p:spPr>
        <p:txBody>
          <a:bodyPr wrap="square">
            <a:spAutoFit/>
          </a:bodyPr>
          <a:lstStyle/>
          <a:p>
            <a:r>
              <a:rPr lang="en-US" sz="1200" dirty="0">
                <a:solidFill>
                  <a:prstClr val="black"/>
                </a:solidFill>
                <a:latin typeface="Calibri Light" panose="020F0302020204030204"/>
              </a:rPr>
              <a:t>Features</a:t>
            </a:r>
          </a:p>
          <a:p>
            <a:pPr marL="171450" indent="-171450">
              <a:buFont typeface="Arial" panose="020B0604020202020204" pitchFamily="34" charset="0"/>
              <a:buChar char="•"/>
            </a:pPr>
            <a:r>
              <a:rPr lang="en-US" sz="1200" dirty="0">
                <a:solidFill>
                  <a:prstClr val="black"/>
                </a:solidFill>
              </a:rPr>
              <a:t>Tapered desk top is perfect for corners and small spaces.</a:t>
            </a: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13.8 inches of vertical </a:t>
            </a:r>
            <a:r>
              <a:rPr lang="en-US" sz="1200" dirty="0" smtClean="0">
                <a:solidFill>
                  <a:prstClr val="black"/>
                </a:solidFill>
              </a:rPr>
              <a:t>adjustment</a:t>
            </a:r>
            <a:r>
              <a:rPr lang="en-US" sz="1200" dirty="0">
                <a:solidFill>
                  <a:prstClr val="black"/>
                </a:solidFill>
              </a:rPr>
              <a:t>!</a:t>
            </a:r>
          </a:p>
          <a:p>
            <a:pPr marL="171450" indent="-171450">
              <a:buFont typeface="Arial" panose="020B0604020202020204" pitchFamily="34" charset="0"/>
              <a:buChar char="•"/>
            </a:pPr>
            <a:r>
              <a:rPr lang="en-US" sz="1200" dirty="0">
                <a:solidFill>
                  <a:prstClr val="black"/>
                </a:solidFill>
              </a:rPr>
              <a:t>Generous desk top surface measures 43.3" x 23.6"</a:t>
            </a:r>
          </a:p>
          <a:p>
            <a:pPr marL="171450" indent="-171450">
              <a:buFont typeface="Arial" panose="020B0604020202020204" pitchFamily="34" charset="0"/>
              <a:buChar char="•"/>
            </a:pPr>
            <a:r>
              <a:rPr lang="en-US" sz="1200" dirty="0">
                <a:solidFill>
                  <a:prstClr val="black"/>
                </a:solidFill>
              </a:rPr>
              <a:t>Fits perfectly into any corner space</a:t>
            </a:r>
          </a:p>
          <a:p>
            <a:pPr marL="171450" indent="-171450">
              <a:buFont typeface="Arial" panose="020B0604020202020204" pitchFamily="34" charset="0"/>
              <a:buChar char="•"/>
            </a:pPr>
            <a:r>
              <a:rPr lang="en-US" sz="1200" dirty="0">
                <a:solidFill>
                  <a:prstClr val="black"/>
                </a:solidFill>
              </a:rPr>
              <a:t>Self contained design saves space by adjusting height </a:t>
            </a:r>
            <a:r>
              <a:rPr lang="en-US" sz="1200" dirty="0" smtClean="0">
                <a:solidFill>
                  <a:prstClr val="black"/>
                </a:solidFill>
              </a:rPr>
              <a:t>vertically, staying in the same footprint</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a:t>
            </a:r>
            <a:r>
              <a:rPr lang="en-US" sz="1200" dirty="0" smtClean="0">
                <a:solidFill>
                  <a:prstClr val="black"/>
                </a:solidFill>
              </a:rPr>
              <a:t>plugs</a:t>
            </a: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r>
              <a:rPr lang="en-US" sz="1200" dirty="0">
                <a:solidFill>
                  <a:prstClr val="black"/>
                </a:solidFill>
                <a:latin typeface="Calibri Light" panose="020F0302020204030204"/>
              </a:rPr>
              <a:t>Specifications</a:t>
            </a:r>
          </a:p>
          <a:p>
            <a:pPr marL="171450" indent="-171450">
              <a:buFont typeface="Arial" panose="020B0604020202020204" pitchFamily="34" charset="0"/>
              <a:buChar char="•"/>
            </a:pPr>
            <a:r>
              <a:rPr lang="en-US" sz="1200" dirty="0">
                <a:solidFill>
                  <a:prstClr val="black"/>
                </a:solidFill>
              </a:rPr>
              <a:t>Top Material: </a:t>
            </a:r>
            <a:r>
              <a:rPr lang="en-US" sz="1200" dirty="0"/>
              <a:t>MDF with laminate finish</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Top Area:  43.3" x 23.6" x 0.59" thick</a:t>
            </a:r>
          </a:p>
          <a:p>
            <a:pPr marL="171450" indent="-171450">
              <a:buFont typeface="Arial" panose="020B0604020202020204" pitchFamily="34" charset="0"/>
              <a:buChar char="•"/>
            </a:pPr>
            <a:r>
              <a:rPr lang="en-US" sz="1200" dirty="0">
                <a:solidFill>
                  <a:prstClr val="black"/>
                </a:solidFill>
              </a:rPr>
              <a:t>Top Color: Black</a:t>
            </a:r>
          </a:p>
          <a:p>
            <a:pPr marL="171450" indent="-171450">
              <a:buFont typeface="Arial" panose="020B0604020202020204" pitchFamily="34" charset="0"/>
              <a:buChar char="•"/>
            </a:pPr>
            <a:r>
              <a:rPr lang="en-US" sz="1200" dirty="0">
                <a:solidFill>
                  <a:prstClr val="black"/>
                </a:solidFill>
              </a:rPr>
              <a:t>Frame Color:  Silver</a:t>
            </a:r>
          </a:p>
          <a:p>
            <a:pPr marL="171450" indent="-171450">
              <a:buFont typeface="Arial" panose="020B0604020202020204" pitchFamily="34" charset="0"/>
              <a:buChar char="•"/>
            </a:pPr>
            <a:r>
              <a:rPr lang="en-US" sz="1200" dirty="0">
                <a:solidFill>
                  <a:prstClr val="black"/>
                </a:solidFill>
              </a:rPr>
              <a:t>Adjustment Type: Pneumatic</a:t>
            </a:r>
          </a:p>
          <a:p>
            <a:pPr marL="171450" indent="-171450">
              <a:buFont typeface="Arial" panose="020B0604020202020204" pitchFamily="34" charset="0"/>
              <a:buChar char="•"/>
            </a:pPr>
            <a:r>
              <a:rPr lang="en-US" sz="1200" dirty="0">
                <a:solidFill>
                  <a:prstClr val="black"/>
                </a:solidFill>
              </a:rPr>
              <a:t>Adjustment Range:  5.9" to 19.7"</a:t>
            </a:r>
          </a:p>
          <a:p>
            <a:pPr marL="171450" indent="-171450">
              <a:buFont typeface="Arial" panose="020B0604020202020204" pitchFamily="34" charset="0"/>
              <a:buChar char="•"/>
            </a:pPr>
            <a:r>
              <a:rPr lang="en-US" sz="1200" dirty="0">
                <a:solidFill>
                  <a:prstClr val="black"/>
                </a:solidFill>
              </a:rPr>
              <a:t>Overall Size: </a:t>
            </a:r>
            <a:r>
              <a:rPr lang="pl-PL" sz="1200" dirty="0">
                <a:solidFill>
                  <a:prstClr val="black"/>
                </a:solidFill>
              </a:rPr>
              <a:t>43.3" W x 31.1" D x (5.9" to 19.7") H</a:t>
            </a:r>
          </a:p>
          <a:p>
            <a:pPr marL="171450" indent="-171450">
              <a:buFont typeface="Arial" panose="020B0604020202020204" pitchFamily="34" charset="0"/>
              <a:buChar char="•"/>
            </a:pPr>
            <a:r>
              <a:rPr lang="en-US" sz="1200" dirty="0">
                <a:solidFill>
                  <a:prstClr val="black"/>
                </a:solidFill>
              </a:rPr>
              <a:t>Weight Capacity: 33 lbs.</a:t>
            </a:r>
          </a:p>
          <a:p>
            <a:pPr marL="171450" indent="-171450">
              <a:buFont typeface="Arial" panose="020B0604020202020204" pitchFamily="34" charset="0"/>
              <a:buChar char="•"/>
            </a:pPr>
            <a:r>
              <a:rPr lang="en-US" sz="1200" dirty="0">
                <a:solidFill>
                  <a:prstClr val="black"/>
                </a:solidFill>
              </a:rPr>
              <a:t>Weight: 52.3 lbs.</a:t>
            </a:r>
          </a:p>
          <a:p>
            <a:endParaRPr lang="en-US" sz="12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OFF65869</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a:t>
            </a:r>
            <a:r>
              <a:rPr lang="en-US" sz="1400" dirty="0" smtClean="0">
                <a:solidFill>
                  <a:prstClr val="black"/>
                </a:solidFill>
                <a:latin typeface="Calibri Light" panose="020F0302020204030204" pitchFamily="34" charset="0"/>
                <a:cs typeface="Arial" panose="020B0604020202020204" pitchFamily="34" charset="0"/>
              </a:rPr>
              <a:t>$229.99</a:t>
            </a:r>
            <a:endParaRPr lang="en-US" sz="1400" dirty="0">
              <a:solidFill>
                <a:prstClr val="black"/>
              </a:solidFill>
              <a:latin typeface="Calibri Light" panose="020F030202020403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2" name="Picture 1"/>
          <p:cNvPicPr>
            <a:picLocks noChangeAspect="1"/>
          </p:cNvPicPr>
          <p:nvPr/>
        </p:nvPicPr>
        <p:blipFill>
          <a:blip r:embed="rId3"/>
          <a:stretch>
            <a:fillRect/>
          </a:stretch>
        </p:blipFill>
        <p:spPr>
          <a:xfrm>
            <a:off x="76200" y="1707196"/>
            <a:ext cx="4467495" cy="4447371"/>
          </a:xfrm>
          <a:prstGeom prst="rect">
            <a:avLst/>
          </a:prstGeom>
        </p:spPr>
      </p:pic>
    </p:spTree>
    <p:extLst>
      <p:ext uri="{BB962C8B-B14F-4D97-AF65-F5344CB8AC3E}">
        <p14:creationId xmlns:p14="http://schemas.microsoft.com/office/powerpoint/2010/main" val="535295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45888" y="6429"/>
            <a:ext cx="3498112" cy="738664"/>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OFF65870</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a:t>
            </a:r>
            <a:r>
              <a:rPr lang="en-US" sz="1400" dirty="0" smtClean="0">
                <a:solidFill>
                  <a:prstClr val="black"/>
                </a:solidFill>
                <a:latin typeface="Calibri Light" panose="020F0302020204030204" pitchFamily="34" charset="0"/>
                <a:cs typeface="Arial" panose="020B0604020202020204" pitchFamily="34" charset="0"/>
              </a:rPr>
              <a:t>$229.99</a:t>
            </a:r>
            <a:endParaRPr lang="en-US" sz="1400" dirty="0">
              <a:solidFill>
                <a:prstClr val="black"/>
              </a:solidFill>
              <a:latin typeface="Calibri Light" panose="020F0302020204030204" pitchFamily="34" charset="0"/>
              <a:cs typeface="Arial" panose="020B0604020202020204" pitchFamily="34" charset="0"/>
            </a:endParaRPr>
          </a:p>
          <a:p>
            <a:pPr marL="0" lvl="1" algn="r"/>
            <a:r>
              <a:rPr lang="en-US" sz="1400" dirty="0" smtClean="0">
                <a:solidFill>
                  <a:prstClr val="black"/>
                </a:solidFill>
                <a:latin typeface="Calibri Light" panose="020F0302020204030204" pitchFamily="34" charset="0"/>
                <a:cs typeface="Arial" panose="020B0604020202020204" pitchFamily="34" charset="0"/>
              </a:rPr>
              <a:t> </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7" name="Picture 6"/>
          <p:cNvPicPr>
            <a:picLocks noChangeAspect="1"/>
          </p:cNvPicPr>
          <p:nvPr/>
        </p:nvPicPr>
        <p:blipFill>
          <a:blip r:embed="rId3"/>
          <a:stretch>
            <a:fillRect/>
          </a:stretch>
        </p:blipFill>
        <p:spPr>
          <a:xfrm>
            <a:off x="76200" y="1707196"/>
            <a:ext cx="4556814" cy="4447371"/>
          </a:xfrm>
          <a:prstGeom prst="rect">
            <a:avLst/>
          </a:prstGeom>
        </p:spPr>
      </p:pic>
      <p:sp>
        <p:nvSpPr>
          <p:cNvPr id="8" name="Rectangle 7"/>
          <p:cNvSpPr/>
          <p:nvPr/>
        </p:nvSpPr>
        <p:spPr>
          <a:xfrm>
            <a:off x="3744097" y="1076254"/>
            <a:ext cx="5399903"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43" Gas-Spring Corner Standing Desk Converter Riser, </a:t>
            </a:r>
            <a:r>
              <a:rPr lang="en-US" sz="2000" dirty="0" smtClean="0">
                <a:solidFill>
                  <a:prstClr val="black"/>
                </a:solidFill>
                <a:latin typeface="Calibri Light" panose="020F0302020204030204" pitchFamily="34" charset="0"/>
                <a:cs typeface="Arial" panose="020B0604020202020204" pitchFamily="34" charset="0"/>
              </a:rPr>
              <a:t>Walnut</a:t>
            </a:r>
            <a:endParaRPr lang="en-US" sz="2000" dirty="0">
              <a:solidFill>
                <a:prstClr val="black"/>
              </a:solidFill>
              <a:latin typeface="Calibri Light" panose="020F0302020204030204" pitchFamily="34" charset="0"/>
              <a:cs typeface="Arial" panose="020B0604020202020204" pitchFamily="34" charset="0"/>
            </a:endParaRPr>
          </a:p>
        </p:txBody>
      </p:sp>
      <p:sp>
        <p:nvSpPr>
          <p:cNvPr id="13" name="Rectangle 12"/>
          <p:cNvSpPr/>
          <p:nvPr/>
        </p:nvSpPr>
        <p:spPr>
          <a:xfrm>
            <a:off x="4882115" y="1784140"/>
            <a:ext cx="3910717" cy="4524315"/>
          </a:xfrm>
          <a:prstGeom prst="rect">
            <a:avLst/>
          </a:prstGeom>
        </p:spPr>
        <p:txBody>
          <a:bodyPr wrap="square">
            <a:spAutoFit/>
          </a:bodyPr>
          <a:lstStyle/>
          <a:p>
            <a:r>
              <a:rPr lang="en-US" sz="1200" dirty="0">
                <a:solidFill>
                  <a:prstClr val="black"/>
                </a:solidFill>
                <a:latin typeface="Calibri Light" panose="020F0302020204030204"/>
              </a:rPr>
              <a:t>Features</a:t>
            </a:r>
          </a:p>
          <a:p>
            <a:pPr marL="171450" indent="-171450">
              <a:buFont typeface="Arial" panose="020B0604020202020204" pitchFamily="34" charset="0"/>
              <a:buChar char="•"/>
            </a:pPr>
            <a:r>
              <a:rPr lang="en-US" sz="1200" dirty="0">
                <a:solidFill>
                  <a:prstClr val="black"/>
                </a:solidFill>
              </a:rPr>
              <a:t>Tapered desk top is perfect for corners and small spaces.</a:t>
            </a:r>
          </a:p>
          <a:p>
            <a:pPr marL="171450" indent="-171450">
              <a:buFont typeface="Arial" panose="020B0604020202020204" pitchFamily="34" charset="0"/>
              <a:buChar char="•"/>
            </a:pPr>
            <a:r>
              <a:rPr lang="en-US" sz="1200" dirty="0">
                <a:solidFill>
                  <a:prstClr val="black"/>
                </a:solidFill>
              </a:rPr>
              <a:t>Pneumatic and spring system lifts up to 33 lbs. smoothly</a:t>
            </a:r>
          </a:p>
          <a:p>
            <a:pPr marL="171450" indent="-171450">
              <a:buFont typeface="Arial" panose="020B0604020202020204" pitchFamily="34" charset="0"/>
              <a:buChar char="•"/>
            </a:pPr>
            <a:r>
              <a:rPr lang="en-US" sz="1200" dirty="0">
                <a:solidFill>
                  <a:prstClr val="black"/>
                </a:solidFill>
              </a:rPr>
              <a:t>Provides nearly 13.8 inches of vertical </a:t>
            </a:r>
            <a:r>
              <a:rPr lang="en-US" sz="1200" dirty="0" smtClean="0">
                <a:solidFill>
                  <a:prstClr val="black"/>
                </a:solidFill>
              </a:rPr>
              <a:t>adjustment</a:t>
            </a:r>
            <a:r>
              <a:rPr lang="en-US" sz="1200" dirty="0">
                <a:solidFill>
                  <a:prstClr val="black"/>
                </a:solidFill>
              </a:rPr>
              <a:t>!</a:t>
            </a:r>
          </a:p>
          <a:p>
            <a:pPr marL="171450" indent="-171450">
              <a:buFont typeface="Arial" panose="020B0604020202020204" pitchFamily="34" charset="0"/>
              <a:buChar char="•"/>
            </a:pPr>
            <a:r>
              <a:rPr lang="en-US" sz="1200" dirty="0">
                <a:solidFill>
                  <a:prstClr val="black"/>
                </a:solidFill>
              </a:rPr>
              <a:t>Generous desk top surface measures 43.3" x 23.6"</a:t>
            </a:r>
          </a:p>
          <a:p>
            <a:pPr marL="171450" indent="-171450">
              <a:buFont typeface="Arial" panose="020B0604020202020204" pitchFamily="34" charset="0"/>
              <a:buChar char="•"/>
            </a:pPr>
            <a:r>
              <a:rPr lang="en-US" sz="1200" dirty="0">
                <a:solidFill>
                  <a:prstClr val="black"/>
                </a:solidFill>
              </a:rPr>
              <a:t>Fits perfectly into any corner space</a:t>
            </a:r>
          </a:p>
          <a:p>
            <a:pPr marL="171450" indent="-171450">
              <a:buFont typeface="Arial" panose="020B0604020202020204" pitchFamily="34" charset="0"/>
              <a:buChar char="•"/>
            </a:pPr>
            <a:r>
              <a:rPr lang="en-US" sz="1200" dirty="0">
                <a:solidFill>
                  <a:prstClr val="black"/>
                </a:solidFill>
              </a:rPr>
              <a:t>Self contained design saves space by adjusting height </a:t>
            </a:r>
            <a:r>
              <a:rPr lang="en-US" sz="1200" dirty="0" smtClean="0">
                <a:solidFill>
                  <a:prstClr val="black"/>
                </a:solidFill>
              </a:rPr>
              <a:t>vertically, staying in the same footprint</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Ergonomically beveled edges provide a comfortable resting place for the heel of your hand</a:t>
            </a:r>
          </a:p>
          <a:p>
            <a:pPr marL="171450" indent="-171450">
              <a:buFont typeface="Arial" panose="020B0604020202020204" pitchFamily="34" charset="0"/>
              <a:buChar char="•"/>
            </a:pPr>
            <a:r>
              <a:rPr lang="en-US" sz="1200" dirty="0">
                <a:solidFill>
                  <a:prstClr val="black"/>
                </a:solidFill>
              </a:rPr>
              <a:t>Removable keyboard tray adjusts with desk top</a:t>
            </a:r>
          </a:p>
          <a:p>
            <a:pPr marL="171450" indent="-171450">
              <a:buFont typeface="Arial" panose="020B0604020202020204" pitchFamily="34" charset="0"/>
              <a:buChar char="•"/>
            </a:pPr>
            <a:r>
              <a:rPr lang="en-US" sz="1200" dirty="0">
                <a:solidFill>
                  <a:prstClr val="black"/>
                </a:solidFill>
              </a:rPr>
              <a:t>No assembly, no buttons, no </a:t>
            </a:r>
            <a:r>
              <a:rPr lang="en-US" sz="1200" dirty="0" smtClean="0">
                <a:solidFill>
                  <a:prstClr val="black"/>
                </a:solidFill>
              </a:rPr>
              <a:t>plugs</a:t>
            </a:r>
            <a:endParaRPr lang="en-US" sz="1200" dirty="0">
              <a:solidFill>
                <a:prstClr val="black"/>
              </a:solidFill>
            </a:endParaRPr>
          </a:p>
          <a:p>
            <a:pPr marL="171450" indent="-171450">
              <a:buFont typeface="Arial" panose="020B0604020202020204" pitchFamily="34" charset="0"/>
              <a:buChar char="•"/>
            </a:pPr>
            <a:endParaRPr lang="en-US" sz="1200" dirty="0">
              <a:solidFill>
                <a:prstClr val="black"/>
              </a:solidFill>
            </a:endParaRPr>
          </a:p>
          <a:p>
            <a:r>
              <a:rPr lang="en-US" sz="1200" dirty="0">
                <a:solidFill>
                  <a:prstClr val="black"/>
                </a:solidFill>
                <a:latin typeface="Calibri Light" panose="020F0302020204030204"/>
              </a:rPr>
              <a:t>Specifications</a:t>
            </a:r>
          </a:p>
          <a:p>
            <a:pPr marL="171450" indent="-171450">
              <a:buFont typeface="Arial" panose="020B0604020202020204" pitchFamily="34" charset="0"/>
              <a:buChar char="•"/>
            </a:pPr>
            <a:r>
              <a:rPr lang="en-US" sz="1200" dirty="0">
                <a:solidFill>
                  <a:prstClr val="black"/>
                </a:solidFill>
              </a:rPr>
              <a:t>Top Material: </a:t>
            </a:r>
            <a:r>
              <a:rPr lang="en-US" sz="1200" dirty="0"/>
              <a:t>MDF with laminate finish</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Top Area:  43.3" x 23.6" x 0.59" thick</a:t>
            </a:r>
          </a:p>
          <a:p>
            <a:pPr marL="171450" indent="-171450">
              <a:buFont typeface="Arial" panose="020B0604020202020204" pitchFamily="34" charset="0"/>
              <a:buChar char="•"/>
            </a:pPr>
            <a:r>
              <a:rPr lang="en-US" sz="1200" dirty="0">
                <a:solidFill>
                  <a:prstClr val="black"/>
                </a:solidFill>
              </a:rPr>
              <a:t>Top Color: Black</a:t>
            </a:r>
          </a:p>
          <a:p>
            <a:pPr marL="171450" indent="-171450">
              <a:buFont typeface="Arial" panose="020B0604020202020204" pitchFamily="34" charset="0"/>
              <a:buChar char="•"/>
            </a:pPr>
            <a:r>
              <a:rPr lang="en-US" sz="1200" dirty="0">
                <a:solidFill>
                  <a:prstClr val="black"/>
                </a:solidFill>
              </a:rPr>
              <a:t>Frame Color:  Silver</a:t>
            </a:r>
          </a:p>
          <a:p>
            <a:pPr marL="171450" indent="-171450">
              <a:buFont typeface="Arial" panose="020B0604020202020204" pitchFamily="34" charset="0"/>
              <a:buChar char="•"/>
            </a:pPr>
            <a:r>
              <a:rPr lang="en-US" sz="1200" dirty="0">
                <a:solidFill>
                  <a:prstClr val="black"/>
                </a:solidFill>
              </a:rPr>
              <a:t>Adjustment Type: Pneumatic</a:t>
            </a:r>
          </a:p>
          <a:p>
            <a:pPr marL="171450" indent="-171450">
              <a:buFont typeface="Arial" panose="020B0604020202020204" pitchFamily="34" charset="0"/>
              <a:buChar char="•"/>
            </a:pPr>
            <a:r>
              <a:rPr lang="en-US" sz="1200" dirty="0">
                <a:solidFill>
                  <a:prstClr val="black"/>
                </a:solidFill>
              </a:rPr>
              <a:t>Adjustment Range:  5.9" to 19.7"</a:t>
            </a:r>
          </a:p>
          <a:p>
            <a:pPr marL="171450" indent="-171450">
              <a:buFont typeface="Arial" panose="020B0604020202020204" pitchFamily="34" charset="0"/>
              <a:buChar char="•"/>
            </a:pPr>
            <a:r>
              <a:rPr lang="en-US" sz="1200" dirty="0">
                <a:solidFill>
                  <a:prstClr val="black"/>
                </a:solidFill>
              </a:rPr>
              <a:t>Overall Size: </a:t>
            </a:r>
            <a:r>
              <a:rPr lang="pl-PL" sz="1200" dirty="0">
                <a:solidFill>
                  <a:prstClr val="black"/>
                </a:solidFill>
              </a:rPr>
              <a:t>43.3" W x 31.1" D x (5.9" to 19.7") H</a:t>
            </a:r>
          </a:p>
          <a:p>
            <a:pPr marL="171450" indent="-171450">
              <a:buFont typeface="Arial" panose="020B0604020202020204" pitchFamily="34" charset="0"/>
              <a:buChar char="•"/>
            </a:pPr>
            <a:r>
              <a:rPr lang="en-US" sz="1200" dirty="0">
                <a:solidFill>
                  <a:prstClr val="black"/>
                </a:solidFill>
              </a:rPr>
              <a:t>Weight Capacity: 33 lbs.</a:t>
            </a:r>
          </a:p>
          <a:p>
            <a:pPr marL="171450" indent="-171450">
              <a:buFont typeface="Arial" panose="020B0604020202020204" pitchFamily="34" charset="0"/>
              <a:buChar char="•"/>
            </a:pPr>
            <a:r>
              <a:rPr lang="en-US" sz="1200" dirty="0">
                <a:solidFill>
                  <a:prstClr val="black"/>
                </a:solidFill>
              </a:rPr>
              <a:t>Weight: 52.3 lbs.</a:t>
            </a:r>
          </a:p>
          <a:p>
            <a:endParaRPr lang="en-US" sz="1200" dirty="0">
              <a:solidFill>
                <a:prstClr val="black"/>
              </a:solidFill>
            </a:endParaRPr>
          </a:p>
        </p:txBody>
      </p:sp>
    </p:spTree>
    <p:extLst>
      <p:ext uri="{BB962C8B-B14F-4D97-AF65-F5344CB8AC3E}">
        <p14:creationId xmlns:p14="http://schemas.microsoft.com/office/powerpoint/2010/main" val="2611581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20087" y="10868"/>
            <a:ext cx="3623913" cy="738664"/>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OFF65841</a:t>
            </a:r>
          </a:p>
          <a:p>
            <a:pPr marL="0" lvl="1" algn="r"/>
            <a:r>
              <a:rPr lang="en-US" sz="1400" dirty="0">
                <a:solidFill>
                  <a:prstClr val="black"/>
                </a:solidFill>
                <a:latin typeface="Calibri Light" panose="020F0302020204030204" pitchFamily="34" charset="0"/>
                <a:cs typeface="Arial" panose="020B0604020202020204" pitchFamily="34" charset="0"/>
              </a:rPr>
              <a:t>MSRP: $179.99</a:t>
            </a:r>
          </a:p>
          <a:p>
            <a:pPr marL="0" lvl="1" algn="r"/>
            <a:endParaRPr lang="en-US" sz="1400" dirty="0">
              <a:solidFill>
                <a:prstClr val="black"/>
              </a:solidFill>
              <a:latin typeface="Calibri Light" panose="020F0302020204030204" pitchFamily="34" charset="0"/>
              <a:cs typeface="Arial" panose="020B0604020202020204" pitchFamily="34" charset="0"/>
            </a:endParaRPr>
          </a:p>
        </p:txBody>
      </p:sp>
      <p:sp>
        <p:nvSpPr>
          <p:cNvPr id="6" name="TextBox 5"/>
          <p:cNvSpPr txBox="1"/>
          <p:nvPr/>
        </p:nvSpPr>
        <p:spPr>
          <a:xfrm>
            <a:off x="3477296" y="1009670"/>
            <a:ext cx="5666706" cy="707886"/>
          </a:xfrm>
          <a:prstGeom prst="rect">
            <a:avLst/>
          </a:prstGeom>
          <a:noFill/>
        </p:spPr>
        <p:txBody>
          <a:bodyPr wrap="square" rtlCol="0">
            <a:spAutoFit/>
          </a:bodyPr>
          <a:lstStyle/>
          <a:p>
            <a:r>
              <a:rPr lang="en-US" sz="2000" dirty="0" smtClean="0">
                <a:latin typeface="+mj-lt"/>
              </a:rPr>
              <a:t>AIRLIFT® 30</a:t>
            </a:r>
            <a:r>
              <a:rPr lang="en-US" sz="2000" dirty="0">
                <a:latin typeface="+mj-lt"/>
              </a:rPr>
              <a:t>" Gas-Spring Standing Desk Converter Workstation with Pullout Keyboard Tray </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27122" y="1849982"/>
            <a:ext cx="4281455" cy="3024459"/>
          </a:xfrm>
          <a:prstGeom prst="rect">
            <a:avLst/>
          </a:prstGeom>
        </p:spPr>
      </p:pic>
      <p:sp>
        <p:nvSpPr>
          <p:cNvPr id="12" name="Rectangle 11"/>
          <p:cNvSpPr/>
          <p:nvPr/>
        </p:nvSpPr>
        <p:spPr>
          <a:xfrm>
            <a:off x="4709652" y="1725983"/>
            <a:ext cx="4269873" cy="4585871"/>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endParaRPr lang="en-US" sz="1200" dirty="0">
              <a:solidFill>
                <a:prstClr val="black"/>
              </a:solidFill>
              <a:latin typeface="Calibri Light" panose="020F0302020204030204" pitchFamily="34" charset="0"/>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Provides 11 inches of vertical height adjustment!</a:t>
            </a:r>
          </a:p>
          <a:p>
            <a:pPr marL="171450" indent="-171450">
              <a:buFont typeface="Arial" panose="020B0604020202020204" pitchFamily="34" charset="0"/>
              <a:buChar char="•"/>
            </a:pPr>
            <a:r>
              <a:rPr lang="en-US" sz="1200" dirty="0">
                <a:solidFill>
                  <a:prstClr val="black"/>
                </a:solidFill>
              </a:rPr>
              <a:t>Compact desk top surface measures 30.7" x 20.5"; fits almost any size laptop and multiple monitor setups</a:t>
            </a:r>
          </a:p>
          <a:p>
            <a:pPr marL="171450" indent="-171450">
              <a:buFont typeface="Arial" panose="020B0604020202020204" pitchFamily="34" charset="0"/>
              <a:buChar char="•"/>
            </a:pPr>
            <a:r>
              <a:rPr lang="en-US" sz="1200" dirty="0">
                <a:solidFill>
                  <a:prstClr val="black"/>
                </a:solidFill>
              </a:rPr>
              <a:t>Retractable keyboard tray slides in and out as needed</a:t>
            </a:r>
          </a:p>
          <a:p>
            <a:pPr marL="171450" indent="-171450">
              <a:buFont typeface="Arial" panose="020B0604020202020204" pitchFamily="34" charset="0"/>
              <a:buChar char="•"/>
            </a:pPr>
            <a:r>
              <a:rPr lang="en-US" sz="1200" dirty="0">
                <a:solidFill>
                  <a:prstClr val="black"/>
                </a:solidFill>
              </a:rPr>
              <a:t>Aluminum frame keeps the desk lightweight </a:t>
            </a:r>
          </a:p>
          <a:p>
            <a:pPr marL="171450" indent="-171450">
              <a:buFont typeface="Arial" panose="020B0604020202020204" pitchFamily="34" charset="0"/>
              <a:buChar char="•"/>
            </a:pPr>
            <a:r>
              <a:rPr lang="en-US" sz="1200" dirty="0">
                <a:solidFill>
                  <a:prstClr val="black"/>
                </a:solidFill>
              </a:rPr>
              <a:t>Ergonomic design moves towards you as it rises</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r>
              <a:rPr lang="en-US" sz="1200" dirty="0">
                <a:solidFill>
                  <a:prstClr val="black"/>
                </a:solidFill>
              </a:rPr>
              <a:t>Rubber padded base prevents moving when in use</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pitchFamily="34" charset="0"/>
              </a:rPr>
              <a:t>Specifications</a:t>
            </a:r>
            <a:endParaRPr lang="en-US" sz="1200" dirty="0">
              <a:solidFill>
                <a:prstClr val="black"/>
              </a:solidFill>
              <a:latin typeface="Calibri Light" panose="020F0302020204030204" pitchFamily="34" charset="0"/>
            </a:endParaRPr>
          </a:p>
          <a:p>
            <a:r>
              <a:rPr lang="en-US" sz="1200" dirty="0">
                <a:solidFill>
                  <a:prstClr val="black"/>
                </a:solidFill>
              </a:rPr>
              <a:t>Top Material: MDF with laminate finish</a:t>
            </a:r>
          </a:p>
          <a:p>
            <a:r>
              <a:rPr lang="en-US" sz="1200" dirty="0">
                <a:solidFill>
                  <a:prstClr val="black"/>
                </a:solidFill>
              </a:rPr>
              <a:t>Height Adjustment Range: 6.9" to 17.9"</a:t>
            </a:r>
          </a:p>
          <a:p>
            <a:r>
              <a:rPr lang="en-US" sz="1200" dirty="0">
                <a:solidFill>
                  <a:prstClr val="black"/>
                </a:solidFill>
              </a:rPr>
              <a:t>Top Area:  30.7" W x 20.5" D</a:t>
            </a:r>
          </a:p>
          <a:p>
            <a:r>
              <a:rPr lang="en-US" sz="1200" dirty="0">
                <a:solidFill>
                  <a:prstClr val="black"/>
                </a:solidFill>
              </a:rPr>
              <a:t>Keyboard Tray Size: 29.1" x 9.44" D</a:t>
            </a:r>
          </a:p>
          <a:p>
            <a:r>
              <a:rPr lang="en-US" sz="1200" dirty="0">
                <a:solidFill>
                  <a:prstClr val="black"/>
                </a:solidFill>
              </a:rPr>
              <a:t>Top Color: Slate Gray</a:t>
            </a:r>
          </a:p>
          <a:p>
            <a:r>
              <a:rPr lang="en-US" sz="1200" dirty="0">
                <a:solidFill>
                  <a:prstClr val="black"/>
                </a:solidFill>
              </a:rPr>
              <a:t>Frame Color:  Silver</a:t>
            </a:r>
          </a:p>
          <a:p>
            <a:r>
              <a:rPr lang="en-US" sz="1200" dirty="0">
                <a:solidFill>
                  <a:prstClr val="black"/>
                </a:solidFill>
              </a:rPr>
              <a:t>Frame Material: Aluminum</a:t>
            </a:r>
          </a:p>
          <a:p>
            <a:r>
              <a:rPr lang="en-US" sz="1200" dirty="0">
                <a:solidFill>
                  <a:prstClr val="black"/>
                </a:solidFill>
              </a:rPr>
              <a:t>Adjustment Type: Pneumatic</a:t>
            </a:r>
          </a:p>
          <a:p>
            <a:r>
              <a:rPr lang="en-US" sz="1200" dirty="0">
                <a:solidFill>
                  <a:prstClr val="black"/>
                </a:solidFill>
              </a:rPr>
              <a:t>Overall Size: 30.7" x (20.5" to 27.2") x (6.9" to 17.9")</a:t>
            </a:r>
          </a:p>
          <a:p>
            <a:r>
              <a:rPr lang="en-US" sz="1200" dirty="0">
                <a:solidFill>
                  <a:prstClr val="black"/>
                </a:solidFill>
              </a:rPr>
              <a:t>Base Size: 18" x 19"</a:t>
            </a:r>
          </a:p>
          <a:p>
            <a:r>
              <a:rPr lang="en-US" sz="1200" dirty="0">
                <a:solidFill>
                  <a:prstClr val="black"/>
                </a:solidFill>
              </a:rPr>
              <a:t>Weight: 48.4 lbs.</a:t>
            </a:r>
          </a:p>
          <a:p>
            <a:pPr marL="171450" indent="-171450">
              <a:buFont typeface="Arial" panose="020B0604020202020204" pitchFamily="34" charset="0"/>
              <a:buChar char="•"/>
            </a:pPr>
            <a:endParaRPr lang="en-US" sz="1200" dirty="0">
              <a:solidFill>
                <a:prstClr val="black"/>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019507" y="4851528"/>
            <a:ext cx="1389070" cy="126356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580367" y="4856100"/>
            <a:ext cx="1374967" cy="1263559"/>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11737" y="4851528"/>
            <a:ext cx="1304457" cy="1263560"/>
          </a:xfrm>
          <a:prstGeom prst="rect">
            <a:avLst/>
          </a:prstGeom>
        </p:spPr>
      </p:pic>
    </p:spTree>
    <p:extLst>
      <p:ext uri="{BB962C8B-B14F-4D97-AF65-F5344CB8AC3E}">
        <p14:creationId xmlns:p14="http://schemas.microsoft.com/office/powerpoint/2010/main" val="413366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529" y="1147760"/>
            <a:ext cx="7734300" cy="5722336"/>
          </a:xfrm>
          <a:prstGeom prst="rect">
            <a:avLst/>
          </a:prstGeom>
        </p:spPr>
        <p:txBody>
          <a:bodyPr wrap="square">
            <a:spAutoFit/>
          </a:bodyPr>
          <a:lstStyle/>
          <a:p>
            <a:pPr>
              <a:spcAft>
                <a:spcPts val="800"/>
              </a:spcAft>
            </a:pPr>
            <a:r>
              <a:rPr lang="en-US" dirty="0">
                <a:solidFill>
                  <a:prstClr val="black"/>
                </a:solidFill>
                <a:ea typeface="Calibri" panose="020F0502020204030204" pitchFamily="34" charset="0"/>
                <a:cs typeface="Times New Roman" panose="02020603050405020304" pitchFamily="18" charset="0"/>
              </a:rPr>
              <a:t>Home Office Furniture is Expected to be Multifunctional</a:t>
            </a:r>
          </a:p>
          <a:p>
            <a:pPr>
              <a:spcAft>
                <a:spcPts val="800"/>
              </a:spcAft>
            </a:pPr>
            <a:r>
              <a:rPr lang="en-US" sz="1200" dirty="0">
                <a:solidFill>
                  <a:prstClr val="black"/>
                </a:solidFill>
                <a:ea typeface="Calibri" panose="020F0502020204030204" pitchFamily="34" charset="0"/>
                <a:cs typeface="Times New Roman" panose="02020603050405020304" pitchFamily="18" charset="0"/>
              </a:rPr>
              <a:t>Most American's don't have a dedicated home office, but they do have a designated space for "doing work" that's often split between other tasks. Desks need to be more than just a glorified laptop stand. They have to be </a:t>
            </a:r>
            <a:r>
              <a:rPr lang="en-US" sz="1200" dirty="0" smtClean="0">
                <a:solidFill>
                  <a:prstClr val="black"/>
                </a:solidFill>
                <a:ea typeface="Calibri" panose="020F0502020204030204" pitchFamily="34" charset="0"/>
                <a:cs typeface="Times New Roman" panose="02020603050405020304" pitchFamily="18" charset="0"/>
              </a:rPr>
              <a:t>strong </a:t>
            </a:r>
            <a:r>
              <a:rPr lang="en-US" sz="1200" dirty="0">
                <a:solidFill>
                  <a:prstClr val="black"/>
                </a:solidFill>
                <a:ea typeface="Calibri" panose="020F0502020204030204" pitchFamily="34" charset="0"/>
                <a:cs typeface="Times New Roman" panose="02020603050405020304" pitchFamily="18" charset="0"/>
              </a:rPr>
              <a:t>with </a:t>
            </a:r>
            <a:r>
              <a:rPr lang="en-US" sz="1200" dirty="0" smtClean="0">
                <a:solidFill>
                  <a:prstClr val="black"/>
                </a:solidFill>
                <a:ea typeface="Calibri" panose="020F0502020204030204" pitchFamily="34" charset="0"/>
                <a:cs typeface="Times New Roman" panose="02020603050405020304" pitchFamily="18" charset="0"/>
              </a:rPr>
              <a:t>features (like height adjustability and tilting functions) </a:t>
            </a:r>
            <a:r>
              <a:rPr lang="en-US" sz="1200" dirty="0">
                <a:solidFill>
                  <a:prstClr val="black"/>
                </a:solidFill>
                <a:ea typeface="Calibri" panose="020F0502020204030204" pitchFamily="34" charset="0"/>
                <a:cs typeface="Times New Roman" panose="02020603050405020304" pitchFamily="18" charset="0"/>
              </a:rPr>
              <a:t>that support their </a:t>
            </a:r>
            <a:r>
              <a:rPr lang="en-US" sz="1200" dirty="0" smtClean="0">
                <a:solidFill>
                  <a:prstClr val="black"/>
                </a:solidFill>
                <a:ea typeface="Calibri" panose="020F0502020204030204" pitchFamily="34" charset="0"/>
                <a:cs typeface="Times New Roman" panose="02020603050405020304" pitchFamily="18" charset="0"/>
              </a:rPr>
              <a:t>personal lives.</a:t>
            </a:r>
            <a:endParaRPr lang="en-US" sz="1200" dirty="0">
              <a:solidFill>
                <a:prstClr val="black"/>
              </a:solidFill>
              <a:ea typeface="Calibri" panose="020F0502020204030204" pitchFamily="34" charset="0"/>
              <a:cs typeface="Times New Roman" panose="02020603050405020304" pitchFamily="18" charset="0"/>
            </a:endParaRPr>
          </a:p>
          <a:p>
            <a:pPr algn="ctr">
              <a:lnSpc>
                <a:spcPct val="107000"/>
              </a:lnSpc>
              <a:spcAft>
                <a:spcPts val="800"/>
              </a:spcAft>
            </a:pPr>
            <a:r>
              <a:rPr lang="en-US" sz="1600" i="1" dirty="0">
                <a:solidFill>
                  <a:prstClr val="black"/>
                </a:solidFill>
                <a:ea typeface="Calibri" panose="020F0502020204030204" pitchFamily="34" charset="0"/>
                <a:cs typeface="Times New Roman" panose="02020603050405020304" pitchFamily="18" charset="0"/>
              </a:rPr>
              <a:t>How many consumers have a workspace in their home?</a:t>
            </a:r>
          </a:p>
          <a:p>
            <a:pPr marL="457200">
              <a:lnSpc>
                <a:spcPct val="107000"/>
              </a:lnSpc>
              <a:spcAft>
                <a:spcPts val="800"/>
              </a:spcAft>
            </a:pPr>
            <a:r>
              <a:rPr lang="en-US" sz="1400" dirty="0">
                <a:solidFill>
                  <a:prstClr val="black"/>
                </a:solidFill>
                <a:ea typeface="Calibri" panose="020F0502020204030204" pitchFamily="34" charset="0"/>
                <a:cs typeface="Times New Roman" panose="02020603050405020304" pitchFamily="18" charset="0"/>
              </a:rPr>
              <a:t>	</a:t>
            </a:r>
            <a:r>
              <a:rPr lang="en-US" sz="1400" b="1" dirty="0">
                <a:solidFill>
                  <a:prstClr val="black"/>
                </a:solidFill>
                <a:ea typeface="Calibri" panose="020F0502020204030204" pitchFamily="34" charset="0"/>
                <a:cs typeface="Times New Roman" panose="02020603050405020304" pitchFamily="18" charset="0"/>
              </a:rPr>
              <a:t>25%</a:t>
            </a:r>
            <a:r>
              <a:rPr lang="en-US" sz="1400" dirty="0">
                <a:solidFill>
                  <a:prstClr val="black"/>
                </a:solidFill>
                <a:ea typeface="Calibri" panose="020F0502020204030204" pitchFamily="34" charset="0"/>
                <a:cs typeface="Times New Roman" panose="02020603050405020304" pitchFamily="18" charset="0"/>
              </a:rPr>
              <a:t> have designated </a:t>
            </a:r>
            <a:r>
              <a:rPr lang="en-US" sz="1400" b="1" dirty="0">
                <a:solidFill>
                  <a:prstClr val="black"/>
                </a:solidFill>
                <a:ea typeface="Calibri" panose="020F0502020204030204" pitchFamily="34" charset="0"/>
                <a:cs typeface="Times New Roman" panose="02020603050405020304" pitchFamily="18" charset="0"/>
              </a:rPr>
              <a:t>home office</a:t>
            </a:r>
            <a:r>
              <a:rPr lang="en-US" sz="1400" dirty="0">
                <a:solidFill>
                  <a:prstClr val="black"/>
                </a:solidFill>
                <a:ea typeface="Calibri" panose="020F0502020204030204" pitchFamily="34" charset="0"/>
                <a:cs typeface="Times New Roman" panose="02020603050405020304" pitchFamily="18" charset="0"/>
              </a:rPr>
              <a:t> in their home</a:t>
            </a:r>
          </a:p>
          <a:p>
            <a:pPr marL="457200">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66%</a:t>
            </a:r>
            <a:r>
              <a:rPr lang="en-US" sz="1400" dirty="0">
                <a:solidFill>
                  <a:prstClr val="black"/>
                </a:solidFill>
                <a:ea typeface="Calibri" panose="020F0502020204030204" pitchFamily="34" charset="0"/>
                <a:cs typeface="Times New Roman" panose="02020603050405020304" pitchFamily="18" charset="0"/>
              </a:rPr>
              <a:t> wish they had one</a:t>
            </a:r>
            <a:endParaRPr lang="en-US" sz="1400" b="1" dirty="0">
              <a:solidFill>
                <a:prstClr val="black"/>
              </a:solidFill>
              <a:ea typeface="Calibri" panose="020F0502020204030204" pitchFamily="34" charset="0"/>
              <a:cs typeface="Times New Roman" panose="02020603050405020304" pitchFamily="18" charset="0"/>
            </a:endParaRPr>
          </a:p>
          <a:p>
            <a:pPr marL="457200">
              <a:lnSpc>
                <a:spcPct val="107000"/>
              </a:lnSpc>
              <a:spcAft>
                <a:spcPts val="800"/>
              </a:spcAft>
            </a:pPr>
            <a:r>
              <a:rPr lang="en-US" sz="1400" dirty="0">
                <a:solidFill>
                  <a:prstClr val="black"/>
                </a:solidFill>
                <a:ea typeface="Calibri" panose="020F0502020204030204" pitchFamily="34" charset="0"/>
                <a:cs typeface="Times New Roman" panose="02020603050405020304" pitchFamily="18" charset="0"/>
              </a:rPr>
              <a:t>		Of those that </a:t>
            </a:r>
            <a:r>
              <a:rPr lang="en-US" sz="1400" b="1" dirty="0">
                <a:solidFill>
                  <a:prstClr val="black"/>
                </a:solidFill>
                <a:ea typeface="Calibri" panose="020F0502020204030204" pitchFamily="34" charset="0"/>
                <a:cs typeface="Times New Roman" panose="02020603050405020304" pitchFamily="18" charset="0"/>
              </a:rPr>
              <a:t>don’t</a:t>
            </a:r>
            <a:r>
              <a:rPr lang="en-US" sz="1400" dirty="0">
                <a:solidFill>
                  <a:prstClr val="black"/>
                </a:solidFill>
                <a:ea typeface="Calibri" panose="020F0502020204030204" pitchFamily="34" charset="0"/>
                <a:cs typeface="Times New Roman" panose="02020603050405020304" pitchFamily="18" charset="0"/>
              </a:rPr>
              <a:t> have a </a:t>
            </a:r>
            <a:r>
              <a:rPr lang="en-US" sz="1400" b="1" dirty="0">
                <a:solidFill>
                  <a:prstClr val="black"/>
                </a:solidFill>
                <a:ea typeface="Calibri" panose="020F0502020204030204" pitchFamily="34" charset="0"/>
                <a:cs typeface="Times New Roman" panose="02020603050405020304" pitchFamily="18" charset="0"/>
              </a:rPr>
              <a:t>designated workspace</a:t>
            </a:r>
            <a:r>
              <a:rPr lang="en-US" sz="1400" dirty="0">
                <a:solidFill>
                  <a:prstClr val="black"/>
                </a:solidFill>
                <a:ea typeface="Calibri" panose="020F0502020204030204" pitchFamily="34" charset="0"/>
                <a:cs typeface="Times New Roman" panose="02020603050405020304" pitchFamily="18" charset="0"/>
              </a:rPr>
              <a:t>…</a:t>
            </a:r>
          </a:p>
          <a:p>
            <a:pPr marL="18288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15%</a:t>
            </a:r>
            <a:r>
              <a:rPr lang="en-US" sz="1400" dirty="0">
                <a:solidFill>
                  <a:prstClr val="black"/>
                </a:solidFill>
                <a:ea typeface="Calibri" panose="020F0502020204030204" pitchFamily="34" charset="0"/>
                <a:cs typeface="Times New Roman" panose="02020603050405020304" pitchFamily="18" charset="0"/>
              </a:rPr>
              <a:t> use their living rooms</a:t>
            </a:r>
          </a:p>
          <a:p>
            <a:pPr marL="18288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12%</a:t>
            </a:r>
            <a:r>
              <a:rPr lang="en-US" sz="1400" dirty="0">
                <a:solidFill>
                  <a:prstClr val="black"/>
                </a:solidFill>
                <a:ea typeface="Calibri" panose="020F0502020204030204" pitchFamily="34" charset="0"/>
                <a:cs typeface="Times New Roman" panose="02020603050405020304" pitchFamily="18" charset="0"/>
              </a:rPr>
              <a:t> use kitchens</a:t>
            </a:r>
          </a:p>
          <a:p>
            <a:pPr marL="18288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10%</a:t>
            </a:r>
            <a:r>
              <a:rPr lang="en-US" sz="1400" dirty="0">
                <a:solidFill>
                  <a:prstClr val="black"/>
                </a:solidFill>
                <a:ea typeface="Calibri" panose="020F0502020204030204" pitchFamily="34" charset="0"/>
                <a:cs typeface="Times New Roman" panose="02020603050405020304" pitchFamily="18" charset="0"/>
              </a:rPr>
              <a:t> use bedrooms</a:t>
            </a:r>
          </a:p>
          <a:p>
            <a:pPr marL="18288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9%</a:t>
            </a:r>
            <a:r>
              <a:rPr lang="en-US" sz="1400" dirty="0">
                <a:solidFill>
                  <a:prstClr val="black"/>
                </a:solidFill>
                <a:ea typeface="Calibri" panose="020F0502020204030204" pitchFamily="34" charset="0"/>
                <a:cs typeface="Times New Roman" panose="02020603050405020304" pitchFamily="18" charset="0"/>
              </a:rPr>
              <a:t> use dining room</a:t>
            </a:r>
          </a:p>
          <a:p>
            <a:pPr marL="22860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14%</a:t>
            </a:r>
            <a:r>
              <a:rPr lang="en-US" sz="1400" dirty="0">
                <a:solidFill>
                  <a:prstClr val="black"/>
                </a:solidFill>
                <a:ea typeface="Calibri" panose="020F0502020204030204" pitchFamily="34" charset="0"/>
                <a:cs typeface="Times New Roman" panose="02020603050405020304" pitchFamily="18" charset="0"/>
              </a:rPr>
              <a:t> say they don’t need it</a:t>
            </a:r>
          </a:p>
          <a:p>
            <a:pPr marL="2286000" lvl="3">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	12%</a:t>
            </a:r>
            <a:r>
              <a:rPr lang="en-US" sz="1400" dirty="0">
                <a:solidFill>
                  <a:prstClr val="black"/>
                </a:solidFill>
                <a:ea typeface="Calibri" panose="020F0502020204030204" pitchFamily="34" charset="0"/>
                <a:cs typeface="Times New Roman" panose="02020603050405020304" pitchFamily="18" charset="0"/>
              </a:rPr>
              <a:t> prefer to work throughout the house</a:t>
            </a:r>
          </a:p>
          <a:p>
            <a:pPr marL="457200">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Most Popular Non-Work Related Workspace Pastimes</a:t>
            </a:r>
          </a:p>
          <a:p>
            <a:pPr marL="914400" lvl="1">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64%</a:t>
            </a:r>
            <a:r>
              <a:rPr lang="en-US" sz="1400" dirty="0">
                <a:solidFill>
                  <a:prstClr val="black"/>
                </a:solidFill>
                <a:ea typeface="Calibri" panose="020F0502020204030204" pitchFamily="34" charset="0"/>
                <a:cs typeface="Times New Roman" panose="02020603050405020304" pitchFamily="18" charset="0"/>
              </a:rPr>
              <a:t>  Browse/shop online </a:t>
            </a:r>
          </a:p>
          <a:p>
            <a:pPr marL="914400" lvl="1">
              <a:lnSpc>
                <a:spcPct val="107000"/>
              </a:lnSpc>
              <a:spcAft>
                <a:spcPts val="800"/>
              </a:spcAft>
            </a:pPr>
            <a:r>
              <a:rPr lang="en-US" sz="1400" b="1" dirty="0">
                <a:solidFill>
                  <a:prstClr val="black"/>
                </a:solidFill>
                <a:ea typeface="Calibri" panose="020F0502020204030204" pitchFamily="34" charset="0"/>
                <a:cs typeface="Times New Roman" panose="02020603050405020304" pitchFamily="18" charset="0"/>
              </a:rPr>
              <a:t>62%</a:t>
            </a:r>
            <a:r>
              <a:rPr lang="en-US" sz="1400" dirty="0">
                <a:solidFill>
                  <a:prstClr val="black"/>
                </a:solidFill>
                <a:ea typeface="Calibri" panose="020F0502020204030204" pitchFamily="34" charset="0"/>
                <a:cs typeface="Times New Roman" panose="02020603050405020304" pitchFamily="18" charset="0"/>
              </a:rPr>
              <a:t>  Manage household expenses</a:t>
            </a:r>
          </a:p>
          <a:p>
            <a:pPr marL="457200">
              <a:lnSpc>
                <a:spcPct val="107000"/>
              </a:lnSpc>
              <a:spcAft>
                <a:spcPts val="800"/>
              </a:spcAft>
            </a:pPr>
            <a:r>
              <a:rPr lang="en-US" sz="1400" dirty="0">
                <a:solidFill>
                  <a:prstClr val="black"/>
                </a:solidFill>
                <a:ea typeface="Calibri" panose="020F0502020204030204" pitchFamily="34" charset="0"/>
                <a:cs typeface="Times New Roman" panose="02020603050405020304" pitchFamily="18" charset="0"/>
              </a:rPr>
              <a:t>	Other favorites include </a:t>
            </a:r>
            <a:r>
              <a:rPr lang="en-US" sz="1400" b="1" dirty="0">
                <a:solidFill>
                  <a:prstClr val="black"/>
                </a:solidFill>
                <a:ea typeface="Calibri" panose="020F0502020204030204" pitchFamily="34" charset="0"/>
                <a:cs typeface="Times New Roman" panose="02020603050405020304" pitchFamily="18" charset="0"/>
              </a:rPr>
              <a:t>crafting,</a:t>
            </a:r>
            <a:r>
              <a:rPr lang="en-US" sz="1400" dirty="0">
                <a:solidFill>
                  <a:prstClr val="black"/>
                </a:solidFill>
                <a:ea typeface="Calibri" panose="020F0502020204030204" pitchFamily="34" charset="0"/>
                <a:cs typeface="Times New Roman" panose="02020603050405020304" pitchFamily="18" charset="0"/>
              </a:rPr>
              <a:t> </a:t>
            </a:r>
            <a:r>
              <a:rPr lang="en-US" sz="1400" b="1" dirty="0">
                <a:solidFill>
                  <a:prstClr val="black"/>
                </a:solidFill>
                <a:ea typeface="Calibri" panose="020F0502020204030204" pitchFamily="34" charset="0"/>
                <a:cs typeface="Times New Roman" panose="02020603050405020304" pitchFamily="18" charset="0"/>
              </a:rPr>
              <a:t>studying</a:t>
            </a:r>
            <a:r>
              <a:rPr lang="en-US" sz="1400" dirty="0">
                <a:solidFill>
                  <a:prstClr val="black"/>
                </a:solidFill>
                <a:ea typeface="Calibri" panose="020F0502020204030204" pitchFamily="34" charset="0"/>
                <a:cs typeface="Times New Roman" panose="02020603050405020304" pitchFamily="18" charset="0"/>
              </a:rPr>
              <a:t>, </a:t>
            </a:r>
            <a:r>
              <a:rPr lang="en-US" sz="1400" b="1" dirty="0">
                <a:solidFill>
                  <a:prstClr val="black"/>
                </a:solidFill>
                <a:ea typeface="Calibri" panose="020F0502020204030204" pitchFamily="34" charset="0"/>
                <a:cs typeface="Times New Roman" panose="02020603050405020304" pitchFamily="18" charset="0"/>
              </a:rPr>
              <a:t>laundry folding</a:t>
            </a:r>
            <a:r>
              <a:rPr lang="en-US" sz="1400" dirty="0">
                <a:solidFill>
                  <a:prstClr val="black"/>
                </a:solidFill>
                <a:ea typeface="Calibri" panose="020F0502020204030204" pitchFamily="34" charset="0"/>
                <a:cs typeface="Times New Roman" panose="02020603050405020304" pitchFamily="18" charset="0"/>
              </a:rPr>
              <a:t>, </a:t>
            </a:r>
            <a:r>
              <a:rPr lang="en-US" sz="1400" b="1" dirty="0">
                <a:solidFill>
                  <a:prstClr val="black"/>
                </a:solidFill>
                <a:ea typeface="Calibri" panose="020F0502020204030204" pitchFamily="34" charset="0"/>
                <a:cs typeface="Times New Roman" panose="02020603050405020304" pitchFamily="18" charset="0"/>
              </a:rPr>
              <a:t>gaming and </a:t>
            </a:r>
            <a:r>
              <a:rPr lang="en-US" sz="1400" b="1" dirty="0" smtClean="0">
                <a:solidFill>
                  <a:prstClr val="black"/>
                </a:solidFill>
                <a:ea typeface="Calibri" panose="020F0502020204030204" pitchFamily="34" charset="0"/>
                <a:cs typeface="Times New Roman" panose="02020603050405020304" pitchFamily="18" charset="0"/>
              </a:rPr>
              <a:t>more</a:t>
            </a:r>
            <a:endParaRPr lang="en-US" sz="1200" dirty="0">
              <a:solidFill>
                <a:prstClr val="black"/>
              </a:solidFill>
            </a:endParaRPr>
          </a:p>
        </p:txBody>
      </p:sp>
      <p:sp>
        <p:nvSpPr>
          <p:cNvPr id="5" name="Rectangle 4"/>
          <p:cNvSpPr/>
          <p:nvPr/>
        </p:nvSpPr>
        <p:spPr>
          <a:xfrm>
            <a:off x="-8642" y="456813"/>
            <a:ext cx="9152642" cy="400110"/>
          </a:xfrm>
          <a:prstGeom prst="rect">
            <a:avLst/>
          </a:prstGeom>
        </p:spPr>
        <p:txBody>
          <a:bodyPr wrap="square">
            <a:spAutoFit/>
          </a:bodyPr>
          <a:lstStyle/>
          <a:p>
            <a:pPr algn="ctr"/>
            <a:r>
              <a:rPr lang="en-US" sz="2000" dirty="0">
                <a:latin typeface="+mj-lt"/>
                <a:cs typeface="Arial" panose="020B0604020202020204" pitchFamily="34" charset="0"/>
              </a:rPr>
              <a:t>Consumer Workspace Trends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1944969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20087" y="10868"/>
            <a:ext cx="3623913"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a:t>
            </a:r>
            <a:r>
              <a:rPr lang="en-US" sz="1400" dirty="0" smtClean="0">
                <a:solidFill>
                  <a:prstClr val="black"/>
                </a:solidFill>
                <a:latin typeface="Calibri Light" panose="020F0302020204030204" pitchFamily="34" charset="0"/>
                <a:cs typeface="Arial" panose="020B0604020202020204" pitchFamily="34" charset="0"/>
              </a:rPr>
              <a:t>: OFF65864  </a:t>
            </a:r>
            <a:endParaRPr lang="en-US" sz="1400" dirty="0">
              <a:solidFill>
                <a:prstClr val="black"/>
              </a:solidFill>
              <a:latin typeface="Calibri Light" panose="020F0302020204030204" pitchFamily="34" charset="0"/>
              <a:cs typeface="Arial" panose="020B0604020202020204" pitchFamily="34" charset="0"/>
            </a:endParaRPr>
          </a:p>
          <a:p>
            <a:pPr marL="0" lvl="1" algn="r"/>
            <a:r>
              <a:rPr lang="en-US" sz="1400" dirty="0">
                <a:solidFill>
                  <a:prstClr val="black"/>
                </a:solidFill>
                <a:latin typeface="Calibri Light" panose="020F0302020204030204" pitchFamily="34" charset="0"/>
                <a:cs typeface="Arial" panose="020B0604020202020204" pitchFamily="34" charset="0"/>
              </a:rPr>
              <a:t>MSRP: $149.99</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43" y="1725983"/>
            <a:ext cx="4347441" cy="4347441"/>
          </a:xfrm>
          <a:prstGeom prst="rect">
            <a:avLst/>
          </a:prstGeom>
        </p:spPr>
      </p:pic>
      <p:sp>
        <p:nvSpPr>
          <p:cNvPr id="9" name="TextBox 8"/>
          <p:cNvSpPr txBox="1"/>
          <p:nvPr/>
        </p:nvSpPr>
        <p:spPr>
          <a:xfrm>
            <a:off x="3477296" y="1009670"/>
            <a:ext cx="5666706" cy="707886"/>
          </a:xfrm>
          <a:prstGeom prst="rect">
            <a:avLst/>
          </a:prstGeom>
          <a:noFill/>
        </p:spPr>
        <p:txBody>
          <a:bodyPr wrap="square" rtlCol="0">
            <a:spAutoFit/>
          </a:bodyPr>
          <a:lstStyle/>
          <a:p>
            <a:r>
              <a:rPr lang="en-US" sz="2000" dirty="0">
                <a:latin typeface="+mj-lt"/>
              </a:rPr>
              <a:t>AIRLIFT® 25" Gas-Spring Height Adjustable Standing Desk Converter Workstation </a:t>
            </a:r>
          </a:p>
        </p:txBody>
      </p:sp>
      <p:sp>
        <p:nvSpPr>
          <p:cNvPr id="10" name="Rectangle 9"/>
          <p:cNvSpPr/>
          <p:nvPr/>
        </p:nvSpPr>
        <p:spPr>
          <a:xfrm>
            <a:off x="4709652" y="1725983"/>
            <a:ext cx="4269873" cy="3293209"/>
          </a:xfrm>
          <a:prstGeom prst="rect">
            <a:avLst/>
          </a:prstGeom>
        </p:spPr>
        <p:txBody>
          <a:bodyPr wrap="square">
            <a:spAutoFit/>
          </a:bodyPr>
          <a:lstStyle/>
          <a:p>
            <a:pPr lvl="0"/>
            <a:r>
              <a:rPr lang="en-US" sz="1400" dirty="0">
                <a:solidFill>
                  <a:prstClr val="black"/>
                </a:solidFill>
                <a:latin typeface="Calibri Light" panose="020F0302020204030204" pitchFamily="34" charset="0"/>
              </a:rPr>
              <a:t>Features</a:t>
            </a:r>
            <a:endParaRPr lang="en-US" sz="1200" dirty="0">
              <a:solidFill>
                <a:prstClr val="black"/>
              </a:solidFill>
              <a:latin typeface="Calibri Light" panose="020F0302020204030204" pitchFamily="34" charset="0"/>
            </a:endParaRPr>
          </a:p>
          <a:p>
            <a:pPr marL="171450" lvl="0" indent="-171450">
              <a:buFont typeface="Arial" panose="020B0604020202020204" pitchFamily="34" charset="0"/>
              <a:buChar char="•"/>
            </a:pPr>
            <a:r>
              <a:rPr lang="en-US" sz="1200" dirty="0">
                <a:solidFill>
                  <a:prstClr val="black"/>
                </a:solidFill>
              </a:rPr>
              <a:t>Turns any flat surface into an adjustable height workspace</a:t>
            </a:r>
          </a:p>
          <a:p>
            <a:pPr marL="171450" lvl="0" indent="-171450">
              <a:buFont typeface="Arial" panose="020B0604020202020204" pitchFamily="34" charset="0"/>
              <a:buChar char="•"/>
            </a:pPr>
            <a:r>
              <a:rPr lang="en-US" sz="1200" dirty="0">
                <a:solidFill>
                  <a:prstClr val="black"/>
                </a:solidFill>
              </a:rPr>
              <a:t>Compact desk top surface measures 25.2" x 17.9"; fits almost any size laptop and multiple monitor setups</a:t>
            </a:r>
          </a:p>
          <a:p>
            <a:pPr marL="171450" lvl="0" indent="-171450">
              <a:buFont typeface="Arial" panose="020B0604020202020204" pitchFamily="34" charset="0"/>
              <a:buChar char="•"/>
            </a:pPr>
            <a:r>
              <a:rPr lang="en-US" sz="1200" dirty="0">
                <a:solidFill>
                  <a:prstClr val="black"/>
                </a:solidFill>
              </a:rPr>
              <a:t>Aluminum frame keeps the desk lightweight</a:t>
            </a:r>
          </a:p>
          <a:p>
            <a:pPr marL="171450" lvl="0" indent="-171450">
              <a:buFont typeface="Arial" panose="020B0604020202020204" pitchFamily="34" charset="0"/>
              <a:buChar char="•"/>
            </a:pPr>
            <a:r>
              <a:rPr lang="en-US" sz="1200" dirty="0">
                <a:solidFill>
                  <a:prstClr val="black"/>
                </a:solidFill>
              </a:rPr>
              <a:t>No assembly, no buttons, no plugs; simply unpack and work</a:t>
            </a:r>
          </a:p>
          <a:p>
            <a:pPr marL="171450" lvl="0" indent="-171450">
              <a:buFont typeface="Arial" panose="020B0604020202020204" pitchFamily="34" charset="0"/>
              <a:buChar char="•"/>
            </a:pPr>
            <a:r>
              <a:rPr lang="en-US" sz="1200" dirty="0">
                <a:solidFill>
                  <a:prstClr val="black"/>
                </a:solidFill>
              </a:rPr>
              <a:t>Rubber padded base prevents moving when in use</a:t>
            </a:r>
          </a:p>
          <a:p>
            <a:pPr marL="171450" lvl="0" indent="-171450">
              <a:buFont typeface="Arial" panose="020B0604020202020204" pitchFamily="34" charset="0"/>
              <a:buChar char="•"/>
            </a:pPr>
            <a:endParaRPr lang="en-US" sz="1200" dirty="0">
              <a:solidFill>
                <a:prstClr val="black"/>
              </a:solidFill>
            </a:endParaRPr>
          </a:p>
          <a:p>
            <a:pPr marL="171450" lvl="0" indent="-171450">
              <a:buFont typeface="Arial" panose="020B0604020202020204" pitchFamily="34" charset="0"/>
              <a:buChar char="•"/>
            </a:pPr>
            <a:endParaRPr lang="en-US" sz="1200" dirty="0">
              <a:solidFill>
                <a:prstClr val="black"/>
              </a:solidFill>
            </a:endParaRPr>
          </a:p>
          <a:p>
            <a:pPr lvl="0"/>
            <a:r>
              <a:rPr lang="en-US" sz="1400" dirty="0">
                <a:solidFill>
                  <a:prstClr val="black"/>
                </a:solidFill>
                <a:latin typeface="Calibri Light" panose="020F0302020204030204" pitchFamily="34" charset="0"/>
              </a:rPr>
              <a:t>Specifications</a:t>
            </a:r>
            <a:endParaRPr lang="en-US" sz="1200" dirty="0">
              <a:solidFill>
                <a:prstClr val="black"/>
              </a:solidFill>
              <a:latin typeface="Calibri Light" panose="020F0302020204030204" pitchFamily="34" charset="0"/>
            </a:endParaRPr>
          </a:p>
          <a:p>
            <a:pPr lvl="0"/>
            <a:r>
              <a:rPr lang="en-US" sz="1200" dirty="0">
                <a:solidFill>
                  <a:prstClr val="black"/>
                </a:solidFill>
              </a:rPr>
              <a:t>Top Material: MDF with laminate finish</a:t>
            </a:r>
          </a:p>
          <a:p>
            <a:pPr lvl="0"/>
            <a:r>
              <a:rPr lang="en-US" sz="1200" dirty="0">
                <a:solidFill>
                  <a:prstClr val="black"/>
                </a:solidFill>
              </a:rPr>
              <a:t>Top Area: 25.2" x 17.9"</a:t>
            </a:r>
          </a:p>
          <a:p>
            <a:pPr lvl="0"/>
            <a:r>
              <a:rPr lang="en-US" sz="1200" dirty="0">
                <a:solidFill>
                  <a:prstClr val="black"/>
                </a:solidFill>
              </a:rPr>
              <a:t>Keyboard Tray Size: 25.2" x 10.6"</a:t>
            </a:r>
          </a:p>
          <a:p>
            <a:pPr lvl="0"/>
            <a:r>
              <a:rPr lang="en-US" sz="1200" dirty="0">
                <a:solidFill>
                  <a:prstClr val="black"/>
                </a:solidFill>
              </a:rPr>
              <a:t>Top Color: Black</a:t>
            </a:r>
          </a:p>
          <a:p>
            <a:pPr lvl="0"/>
            <a:r>
              <a:rPr lang="en-US" sz="1200" dirty="0">
                <a:solidFill>
                  <a:prstClr val="black"/>
                </a:solidFill>
              </a:rPr>
              <a:t>Frame Color:  Black</a:t>
            </a:r>
          </a:p>
          <a:p>
            <a:pPr lvl="0"/>
            <a:r>
              <a:rPr lang="en-US" sz="1200" dirty="0">
                <a:solidFill>
                  <a:prstClr val="black"/>
                </a:solidFill>
              </a:rPr>
              <a:t>Frame Material: Steel</a:t>
            </a:r>
          </a:p>
          <a:p>
            <a:pPr lvl="0"/>
            <a:r>
              <a:rPr lang="en-US" sz="1200" dirty="0">
                <a:solidFill>
                  <a:prstClr val="black"/>
                </a:solidFill>
              </a:rPr>
              <a:t>Adjustment Type: Pneumatic</a:t>
            </a:r>
          </a:p>
        </p:txBody>
      </p:sp>
    </p:spTree>
    <p:extLst>
      <p:ext uri="{BB962C8B-B14F-4D97-AF65-F5344CB8AC3E}">
        <p14:creationId xmlns:p14="http://schemas.microsoft.com/office/powerpoint/2010/main" val="868163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6661" t="21276" r="8011" b="22423"/>
          <a:stretch/>
        </p:blipFill>
        <p:spPr>
          <a:xfrm>
            <a:off x="0" y="2292857"/>
            <a:ext cx="4224316" cy="2787247"/>
          </a:xfrm>
          <a:prstGeom prst="rect">
            <a:avLst/>
          </a:prstGeom>
        </p:spPr>
      </p:pic>
      <p:sp>
        <p:nvSpPr>
          <p:cNvPr id="8" name="Rectangle 7"/>
          <p:cNvSpPr/>
          <p:nvPr/>
        </p:nvSpPr>
        <p:spPr>
          <a:xfrm>
            <a:off x="7220170" y="0"/>
            <a:ext cx="1923830" cy="523220"/>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OFF65843</a:t>
            </a:r>
          </a:p>
          <a:p>
            <a:pPr marL="0" lvl="1" algn="r"/>
            <a:r>
              <a:rPr lang="en-US" sz="1400" dirty="0">
                <a:solidFill>
                  <a:prstClr val="black"/>
                </a:solidFill>
                <a:latin typeface="Calibri Light" panose="020F0302020204030204"/>
                <a:cs typeface="Arial" panose="020B0604020202020204" pitchFamily="34" charset="0"/>
              </a:rPr>
              <a:t>MSRP: $129.99</a:t>
            </a:r>
          </a:p>
        </p:txBody>
      </p:sp>
      <p:sp>
        <p:nvSpPr>
          <p:cNvPr id="11" name="TextBox 10"/>
          <p:cNvSpPr txBox="1"/>
          <p:nvPr/>
        </p:nvSpPr>
        <p:spPr>
          <a:xfrm>
            <a:off x="4056172" y="1094444"/>
            <a:ext cx="5087828" cy="707886"/>
          </a:xfrm>
          <a:prstGeom prst="rect">
            <a:avLst/>
          </a:prstGeom>
          <a:noFill/>
        </p:spPr>
        <p:txBody>
          <a:bodyPr wrap="square" rtlCol="0">
            <a:spAutoFit/>
          </a:bodyPr>
          <a:lstStyle/>
          <a:p>
            <a:r>
              <a:rPr lang="en-US" sz="2000" dirty="0">
                <a:solidFill>
                  <a:prstClr val="black"/>
                </a:solidFill>
                <a:latin typeface="Calibri Light" panose="020F0302020204030204"/>
                <a:cs typeface="Arial" panose="020B0604020202020204" pitchFamily="34" charset="0"/>
              </a:rPr>
              <a:t>AIRLIFT® </a:t>
            </a:r>
            <a:r>
              <a:rPr lang="en-US" sz="2000" dirty="0" smtClean="0">
                <a:solidFill>
                  <a:prstClr val="black"/>
                </a:solidFill>
                <a:latin typeface="Calibri Light" panose="020F0302020204030204"/>
                <a:cs typeface="Arial" panose="020B0604020202020204" pitchFamily="34" charset="0"/>
              </a:rPr>
              <a:t>Slim </a:t>
            </a:r>
            <a:r>
              <a:rPr lang="en-US" sz="2000" dirty="0">
                <a:solidFill>
                  <a:prstClr val="black"/>
                </a:solidFill>
                <a:latin typeface="Calibri Light" panose="020F0302020204030204"/>
                <a:cs typeface="Arial" panose="020B0604020202020204" pitchFamily="34" charset="0"/>
              </a:rPr>
              <a:t>Laptop Desk Converter </a:t>
            </a:r>
            <a:r>
              <a:rPr lang="en-US" sz="2000" dirty="0" smtClean="0">
                <a:solidFill>
                  <a:prstClr val="black"/>
                </a:solidFill>
                <a:latin typeface="Calibri Light" panose="020F0302020204030204"/>
                <a:cs typeface="Arial" panose="020B0604020202020204" pitchFamily="34" charset="0"/>
              </a:rPr>
              <a:t>Riser, White</a:t>
            </a:r>
            <a:endParaRPr lang="en-US" sz="2000" dirty="0">
              <a:solidFill>
                <a:prstClr val="black"/>
              </a:solidFill>
              <a:latin typeface="Calibri Light" panose="020F0302020204030204"/>
              <a:cs typeface="Arial" panose="020B0604020202020204" pitchFamily="34" charset="0"/>
            </a:endParaRPr>
          </a:p>
        </p:txBody>
      </p:sp>
      <p:sp>
        <p:nvSpPr>
          <p:cNvPr id="10" name="TextBox 9"/>
          <p:cNvSpPr txBox="1"/>
          <p:nvPr/>
        </p:nvSpPr>
        <p:spPr>
          <a:xfrm>
            <a:off x="557216" y="1677619"/>
            <a:ext cx="3498956" cy="261610"/>
          </a:xfrm>
          <a:prstGeom prst="rect">
            <a:avLst/>
          </a:prstGeom>
          <a:noFill/>
        </p:spPr>
        <p:txBody>
          <a:bodyPr wrap="square" rtlCol="0">
            <a:spAutoFit/>
          </a:bodyPr>
          <a:lstStyle/>
          <a:p>
            <a:r>
              <a:rPr lang="en-US" sz="1100" i="1" dirty="0">
                <a:solidFill>
                  <a:prstClr val="black"/>
                </a:solidFill>
              </a:rPr>
              <a:t>Extended handles with locking AIRLIFT® levers</a:t>
            </a:r>
          </a:p>
        </p:txBody>
      </p:sp>
      <p:sp>
        <p:nvSpPr>
          <p:cNvPr id="14" name="TextBox 13"/>
          <p:cNvSpPr txBox="1"/>
          <p:nvPr/>
        </p:nvSpPr>
        <p:spPr>
          <a:xfrm>
            <a:off x="788228" y="5149568"/>
            <a:ext cx="3036933" cy="261610"/>
          </a:xfrm>
          <a:prstGeom prst="rect">
            <a:avLst/>
          </a:prstGeom>
          <a:noFill/>
        </p:spPr>
        <p:txBody>
          <a:bodyPr wrap="square" rtlCol="0">
            <a:spAutoFit/>
          </a:bodyPr>
          <a:lstStyle/>
          <a:p>
            <a:pPr algn="ctr"/>
            <a:r>
              <a:rPr lang="en-US" sz="1100" i="1" dirty="0">
                <a:solidFill>
                  <a:prstClr val="black"/>
                </a:solidFill>
              </a:rPr>
              <a:t>12-step pneumatic height adjustment</a:t>
            </a:r>
          </a:p>
        </p:txBody>
      </p:sp>
      <p:sp>
        <p:nvSpPr>
          <p:cNvPr id="47" name="Rectangle 46"/>
          <p:cNvSpPr/>
          <p:nvPr/>
        </p:nvSpPr>
        <p:spPr>
          <a:xfrm>
            <a:off x="4558482" y="1740994"/>
            <a:ext cx="4269873" cy="4216539"/>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Extended handles make the desk easy to hold, move and carry</a:t>
            </a:r>
          </a:p>
          <a:p>
            <a:pPr marL="171450" indent="-171450">
              <a:buFont typeface="Arial" panose="020B0604020202020204" pitchFamily="34" charset="0"/>
              <a:buChar char="•"/>
            </a:pPr>
            <a:r>
              <a:rPr lang="en-US" sz="1200" dirty="0">
                <a:solidFill>
                  <a:prstClr val="black"/>
                </a:solidFill>
              </a:rPr>
              <a:t>Enjoy 12 levels of height adjustment up to 15.7 inches high</a:t>
            </a:r>
          </a:p>
          <a:p>
            <a:pPr marL="171450" indent="-171450">
              <a:buFont typeface="Arial" panose="020B0604020202020204" pitchFamily="34" charset="0"/>
              <a:buChar char="•"/>
            </a:pPr>
            <a:r>
              <a:rPr lang="en-US" sz="1200" dirty="0">
                <a:solidFill>
                  <a:prstClr val="black"/>
                </a:solidFill>
              </a:rPr>
              <a:t>Steel frame provides stability and strength</a:t>
            </a:r>
          </a:p>
          <a:p>
            <a:pPr marL="171450" indent="-171450">
              <a:buFont typeface="Arial" panose="020B0604020202020204" pitchFamily="34" charset="0"/>
              <a:buChar char="•"/>
            </a:pPr>
            <a:r>
              <a:rPr lang="en-US" sz="1200" dirty="0">
                <a:solidFill>
                  <a:prstClr val="black"/>
                </a:solidFill>
              </a:rPr>
              <a:t>Generous desk top surface measures 31.3" x 21.3"; fits almost any size laptop and multiple monitor setups</a:t>
            </a:r>
          </a:p>
          <a:p>
            <a:pPr marL="171450" indent="-171450">
              <a:buFont typeface="Arial" panose="020B0604020202020204" pitchFamily="34" charset="0"/>
              <a:buChar char="•"/>
            </a:pPr>
            <a:r>
              <a:rPr lang="en-US" sz="1200" dirty="0">
                <a:solidFill>
                  <a:prstClr val="black"/>
                </a:solidFill>
              </a:rPr>
              <a:t>Ultra-slim frame and desktop design</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MDF</a:t>
            </a:r>
          </a:p>
          <a:p>
            <a:pPr marL="171450" indent="-171450">
              <a:buFont typeface="Arial" panose="020B0604020202020204" pitchFamily="34" charset="0"/>
              <a:buChar char="•"/>
            </a:pPr>
            <a:r>
              <a:rPr lang="en-US" sz="1200" dirty="0">
                <a:solidFill>
                  <a:prstClr val="black"/>
                </a:solidFill>
              </a:rPr>
              <a:t>Top Area: 31.3" x 21.3"</a:t>
            </a:r>
          </a:p>
          <a:p>
            <a:pPr marL="171450" indent="-171450">
              <a:buFont typeface="Arial" panose="020B0604020202020204" pitchFamily="34" charset="0"/>
              <a:buChar char="•"/>
            </a:pPr>
            <a:r>
              <a:rPr lang="en-US" sz="1200" dirty="0">
                <a:solidFill>
                  <a:prstClr val="black"/>
                </a:solidFill>
              </a:rPr>
              <a:t>Top Color: White</a:t>
            </a:r>
          </a:p>
          <a:p>
            <a:pPr marL="171450" indent="-171450">
              <a:buFont typeface="Arial" panose="020B0604020202020204" pitchFamily="34" charset="0"/>
              <a:buChar char="•"/>
            </a:pPr>
            <a:r>
              <a:rPr lang="en-US" sz="1200" dirty="0">
                <a:solidFill>
                  <a:prstClr val="black"/>
                </a:solidFill>
              </a:rPr>
              <a:t>Frame Color:  Silver</a:t>
            </a:r>
          </a:p>
          <a:p>
            <a:pPr marL="171450" indent="-171450">
              <a:buFont typeface="Arial" panose="020B0604020202020204" pitchFamily="34" charset="0"/>
              <a:buChar char="•"/>
            </a:pPr>
            <a:r>
              <a:rPr lang="en-US" sz="1200" dirty="0">
                <a:solidFill>
                  <a:prstClr val="black"/>
                </a:solidFill>
              </a:rPr>
              <a:t>Adjustment Type: Pneumatic</a:t>
            </a:r>
          </a:p>
          <a:p>
            <a:pPr marL="171450" indent="-171450">
              <a:buFont typeface="Arial" panose="020B0604020202020204" pitchFamily="34" charset="0"/>
              <a:buChar char="•"/>
            </a:pPr>
            <a:r>
              <a:rPr lang="en-US" sz="1200" dirty="0">
                <a:solidFill>
                  <a:prstClr val="black"/>
                </a:solidFill>
              </a:rPr>
              <a:t>Adjustment Range: 1.2" to 15.7"</a:t>
            </a:r>
          </a:p>
          <a:p>
            <a:pPr marL="171450" indent="-171450">
              <a:buFont typeface="Arial" panose="020B0604020202020204" pitchFamily="34" charset="0"/>
              <a:buChar char="•"/>
            </a:pPr>
            <a:r>
              <a:rPr lang="en-US" sz="1200" dirty="0">
                <a:solidFill>
                  <a:prstClr val="black"/>
                </a:solidFill>
              </a:rPr>
              <a:t>Overall Size: 31.3" W x 21.3" D x (1.2" to 15.7") H</a:t>
            </a:r>
          </a:p>
          <a:p>
            <a:pPr marL="171450" indent="-171450">
              <a:buFont typeface="Arial" panose="020B0604020202020204" pitchFamily="34" charset="0"/>
              <a:buChar char="•"/>
            </a:pPr>
            <a:r>
              <a:rPr lang="en-US" sz="1200" dirty="0">
                <a:solidFill>
                  <a:prstClr val="black"/>
                </a:solidFill>
              </a:rPr>
              <a:t>Weight: 23.59 lbs.</a:t>
            </a:r>
          </a:p>
          <a:p>
            <a:pPr marL="171450" indent="-171450">
              <a:buFont typeface="Arial" panose="020B0604020202020204" pitchFamily="34" charset="0"/>
              <a:buChar char="•"/>
            </a:pPr>
            <a:r>
              <a:rPr lang="en-US" sz="1200" dirty="0">
                <a:solidFill>
                  <a:prstClr val="black"/>
                </a:solidFill>
              </a:rPr>
              <a:t>Weight Capacity: 22 lbs. </a:t>
            </a:r>
          </a:p>
          <a:p>
            <a:pPr marL="171450" indent="-171450">
              <a:buFont typeface="Arial" panose="020B0604020202020204" pitchFamily="34" charset="0"/>
              <a:buChar char="•"/>
            </a:pPr>
            <a:endParaRPr lang="en-US" sz="1200" dirty="0">
              <a:solidFill>
                <a:prstClr val="black"/>
              </a:solidFill>
            </a:endParaRPr>
          </a:p>
        </p:txBody>
      </p:sp>
      <p:sp>
        <p:nvSpPr>
          <p:cNvPr id="18" name="Oval 17"/>
          <p:cNvSpPr/>
          <p:nvPr/>
        </p:nvSpPr>
        <p:spPr>
          <a:xfrm rot="3035935">
            <a:off x="509619" y="2356013"/>
            <a:ext cx="557218" cy="58210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9" name="Straight Connector 18"/>
          <p:cNvCxnSpPr/>
          <p:nvPr/>
        </p:nvCxnSpPr>
        <p:spPr>
          <a:xfrm flipH="1">
            <a:off x="1013131" y="1906807"/>
            <a:ext cx="757121" cy="5555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2755321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631" t="26407" r="11116" b="21883"/>
          <a:stretch/>
        </p:blipFill>
        <p:spPr>
          <a:xfrm>
            <a:off x="76200" y="2297208"/>
            <a:ext cx="4087294" cy="2666838"/>
          </a:xfrm>
          <a:prstGeom prst="rect">
            <a:avLst/>
          </a:prstGeom>
        </p:spPr>
      </p:pic>
      <p:sp>
        <p:nvSpPr>
          <p:cNvPr id="8" name="Rectangle 7"/>
          <p:cNvSpPr/>
          <p:nvPr/>
        </p:nvSpPr>
        <p:spPr>
          <a:xfrm>
            <a:off x="7271541" y="0"/>
            <a:ext cx="1872459" cy="954107"/>
          </a:xfrm>
          <a:prstGeom prst="rect">
            <a:avLst/>
          </a:prstGeom>
        </p:spPr>
        <p:txBody>
          <a:bodyPr wrap="square">
            <a:spAutoFit/>
          </a:bodyPr>
          <a:lstStyle/>
          <a:p>
            <a:pPr marL="0" lvl="1" algn="r"/>
            <a:r>
              <a:rPr lang="en-US" sz="1400" dirty="0">
                <a:solidFill>
                  <a:prstClr val="black"/>
                </a:solidFill>
                <a:latin typeface="Calibri Light" panose="020F0302020204030204"/>
                <a:cs typeface="Arial" panose="020B0604020202020204" pitchFamily="34" charset="0"/>
              </a:rPr>
              <a:t>Model: OFF65842</a:t>
            </a:r>
          </a:p>
          <a:p>
            <a:pPr marL="0" lvl="1" algn="r"/>
            <a:r>
              <a:rPr lang="en-US" sz="1400" dirty="0">
                <a:solidFill>
                  <a:prstClr val="black"/>
                </a:solidFill>
                <a:latin typeface="Calibri Light" panose="020F0302020204030204"/>
                <a:cs typeface="Arial" panose="020B0604020202020204" pitchFamily="34" charset="0"/>
              </a:rPr>
              <a:t>MSRP: $129.99</a:t>
            </a:r>
          </a:p>
          <a:p>
            <a:pPr marL="0" lvl="1" algn="r"/>
            <a:r>
              <a:rPr lang="en-US" sz="1400" dirty="0">
                <a:solidFill>
                  <a:prstClr val="black"/>
                </a:solidFill>
                <a:latin typeface="Calibri Light" panose="020F0302020204030204"/>
                <a:cs typeface="Arial" panose="020B0604020202020204" pitchFamily="34" charset="0"/>
              </a:rPr>
              <a:t/>
            </a:r>
            <a:br>
              <a:rPr lang="en-US" sz="1400" dirty="0">
                <a:solidFill>
                  <a:prstClr val="black"/>
                </a:solidFill>
                <a:latin typeface="Calibri Light" panose="020F0302020204030204"/>
                <a:cs typeface="Arial" panose="020B0604020202020204" pitchFamily="34" charset="0"/>
              </a:rPr>
            </a:br>
            <a:endParaRPr lang="en-US" sz="1400" dirty="0">
              <a:solidFill>
                <a:prstClr val="black"/>
              </a:solidFill>
              <a:latin typeface="Calibri Light" panose="020F0302020204030204"/>
              <a:cs typeface="Arial" panose="020B0604020202020204" pitchFamily="34" charset="0"/>
            </a:endParaRPr>
          </a:p>
        </p:txBody>
      </p:sp>
      <p:sp>
        <p:nvSpPr>
          <p:cNvPr id="11" name="TextBox 10"/>
          <p:cNvSpPr txBox="1"/>
          <p:nvPr/>
        </p:nvSpPr>
        <p:spPr>
          <a:xfrm>
            <a:off x="788228" y="4964046"/>
            <a:ext cx="3036933" cy="261610"/>
          </a:xfrm>
          <a:prstGeom prst="rect">
            <a:avLst/>
          </a:prstGeom>
          <a:noFill/>
        </p:spPr>
        <p:txBody>
          <a:bodyPr wrap="square" rtlCol="0">
            <a:spAutoFit/>
          </a:bodyPr>
          <a:lstStyle/>
          <a:p>
            <a:pPr algn="ctr"/>
            <a:r>
              <a:rPr lang="en-US" sz="1100" i="1" dirty="0">
                <a:solidFill>
                  <a:prstClr val="black"/>
                </a:solidFill>
              </a:rPr>
              <a:t>12-step pneumatic height adjustment</a:t>
            </a:r>
          </a:p>
        </p:txBody>
      </p:sp>
      <p:sp>
        <p:nvSpPr>
          <p:cNvPr id="14" name="TextBox 13"/>
          <p:cNvSpPr txBox="1"/>
          <p:nvPr/>
        </p:nvSpPr>
        <p:spPr>
          <a:xfrm>
            <a:off x="527243" y="1658580"/>
            <a:ext cx="3498956" cy="261610"/>
          </a:xfrm>
          <a:prstGeom prst="rect">
            <a:avLst/>
          </a:prstGeom>
          <a:noFill/>
        </p:spPr>
        <p:txBody>
          <a:bodyPr wrap="square" rtlCol="0">
            <a:spAutoFit/>
          </a:bodyPr>
          <a:lstStyle/>
          <a:p>
            <a:r>
              <a:rPr lang="en-US" sz="1100" i="1" dirty="0">
                <a:solidFill>
                  <a:prstClr val="black"/>
                </a:solidFill>
              </a:rPr>
              <a:t>Extended handles with locking AIRLIFT® levers</a:t>
            </a:r>
          </a:p>
        </p:txBody>
      </p:sp>
      <p:sp>
        <p:nvSpPr>
          <p:cNvPr id="16" name="Oval 15"/>
          <p:cNvSpPr/>
          <p:nvPr/>
        </p:nvSpPr>
        <p:spPr>
          <a:xfrm rot="3035935">
            <a:off x="482235" y="2369396"/>
            <a:ext cx="557218" cy="582106"/>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8" name="Straight Connector 17"/>
          <p:cNvCxnSpPr>
            <a:endCxn id="16" idx="0"/>
          </p:cNvCxnSpPr>
          <p:nvPr/>
        </p:nvCxnSpPr>
        <p:spPr>
          <a:xfrm flipH="1">
            <a:off x="985747" y="1920190"/>
            <a:ext cx="757121" cy="5555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559729" y="1743943"/>
            <a:ext cx="4269873" cy="4216539"/>
          </a:xfrm>
          <a:prstGeom prst="rect">
            <a:avLst/>
          </a:prstGeom>
        </p:spPr>
        <p:txBody>
          <a:bodyPr wrap="square">
            <a:spAutoFit/>
          </a:bodyPr>
          <a:lstStyle/>
          <a:p>
            <a:r>
              <a:rPr lang="en-US" sz="1400" dirty="0">
                <a:solidFill>
                  <a:prstClr val="black"/>
                </a:solidFill>
                <a:latin typeface="Calibri Light" panose="020F0302020204030204"/>
              </a:rPr>
              <a:t>Features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Turns any flat surface into an adjustable height workspace</a:t>
            </a:r>
          </a:p>
          <a:p>
            <a:pPr marL="171450" indent="-171450">
              <a:buFont typeface="Arial" panose="020B0604020202020204" pitchFamily="34" charset="0"/>
              <a:buChar char="•"/>
            </a:pPr>
            <a:r>
              <a:rPr lang="en-US" sz="1200" dirty="0">
                <a:solidFill>
                  <a:prstClr val="black"/>
                </a:solidFill>
              </a:rPr>
              <a:t>Extended handles make the desk easy to hold, move and carry</a:t>
            </a:r>
          </a:p>
          <a:p>
            <a:pPr marL="171450" indent="-171450">
              <a:buFont typeface="Arial" panose="020B0604020202020204" pitchFamily="34" charset="0"/>
              <a:buChar char="•"/>
            </a:pPr>
            <a:r>
              <a:rPr lang="en-US" sz="1200" dirty="0">
                <a:solidFill>
                  <a:prstClr val="black"/>
                </a:solidFill>
              </a:rPr>
              <a:t>Enjoy 12 levels of height adjustment up to 15.7 inches high</a:t>
            </a:r>
          </a:p>
          <a:p>
            <a:pPr marL="171450" indent="-171450">
              <a:buFont typeface="Arial" panose="020B0604020202020204" pitchFamily="34" charset="0"/>
              <a:buChar char="•"/>
            </a:pPr>
            <a:r>
              <a:rPr lang="en-US" sz="1200" dirty="0">
                <a:solidFill>
                  <a:prstClr val="black"/>
                </a:solidFill>
              </a:rPr>
              <a:t>Steel frame provides stability and strength</a:t>
            </a:r>
          </a:p>
          <a:p>
            <a:pPr marL="171450" indent="-171450">
              <a:buFont typeface="Arial" panose="020B0604020202020204" pitchFamily="34" charset="0"/>
              <a:buChar char="•"/>
            </a:pPr>
            <a:r>
              <a:rPr lang="en-US" sz="1200" dirty="0">
                <a:solidFill>
                  <a:prstClr val="black"/>
                </a:solidFill>
              </a:rPr>
              <a:t>Generous desk top surface measures 31.3" x 21.3"; fits almost any size laptop and multiple monitor setups</a:t>
            </a:r>
          </a:p>
          <a:p>
            <a:pPr marL="171450" indent="-171450">
              <a:buFont typeface="Arial" panose="020B0604020202020204" pitchFamily="34" charset="0"/>
              <a:buChar char="•"/>
            </a:pPr>
            <a:r>
              <a:rPr lang="en-US" sz="1200" dirty="0">
                <a:solidFill>
                  <a:prstClr val="black"/>
                </a:solidFill>
              </a:rPr>
              <a:t>Ultra-slim frame and desktop design</a:t>
            </a:r>
          </a:p>
          <a:p>
            <a:pPr marL="171450" indent="-171450">
              <a:buFont typeface="Arial" panose="020B0604020202020204" pitchFamily="34" charset="0"/>
              <a:buChar char="•"/>
            </a:pPr>
            <a:r>
              <a:rPr lang="en-US" sz="1200" dirty="0">
                <a:solidFill>
                  <a:prstClr val="black"/>
                </a:solidFill>
              </a:rPr>
              <a:t>Self contained design saves space by adjusting height vertically</a:t>
            </a:r>
          </a:p>
          <a:p>
            <a:pPr marL="171450" indent="-171450">
              <a:buFont typeface="Arial" panose="020B0604020202020204" pitchFamily="34" charset="0"/>
              <a:buChar char="•"/>
            </a:pPr>
            <a:r>
              <a:rPr lang="en-US" sz="1200" dirty="0">
                <a:solidFill>
                  <a:prstClr val="black"/>
                </a:solidFill>
              </a:rPr>
              <a:t>No assembly, no buttons, no plugs; simply unpack and work</a:t>
            </a:r>
          </a:p>
          <a:p>
            <a:pPr marL="171450" indent="-171450">
              <a:buFont typeface="Arial" panose="020B0604020202020204" pitchFamily="34" charset="0"/>
              <a:buChar char="•"/>
            </a:pPr>
            <a:endParaRPr lang="en-US" sz="1200" dirty="0">
              <a:solidFill>
                <a:prstClr val="black"/>
              </a:solidFill>
            </a:endParaRPr>
          </a:p>
          <a:p>
            <a:r>
              <a:rPr lang="en-US" sz="1400" dirty="0">
                <a:solidFill>
                  <a:prstClr val="black"/>
                </a:solidFill>
                <a:latin typeface="Calibri Light" panose="020F0302020204030204"/>
              </a:rPr>
              <a:t>Specifications</a:t>
            </a:r>
            <a:endParaRPr lang="en-US" sz="1200" dirty="0">
              <a:solidFill>
                <a:prstClr val="black"/>
              </a:solidFill>
              <a:latin typeface="Calibri Light" panose="020F0302020204030204"/>
            </a:endParaRPr>
          </a:p>
          <a:p>
            <a:pPr marL="171450" indent="-171450">
              <a:buFont typeface="Arial" panose="020B0604020202020204" pitchFamily="34" charset="0"/>
              <a:buChar char="•"/>
            </a:pPr>
            <a:r>
              <a:rPr lang="en-US" sz="1200" dirty="0">
                <a:solidFill>
                  <a:prstClr val="black"/>
                </a:solidFill>
              </a:rPr>
              <a:t>Top Material: MDF</a:t>
            </a:r>
          </a:p>
          <a:p>
            <a:pPr marL="171450" indent="-171450">
              <a:buFont typeface="Arial" panose="020B0604020202020204" pitchFamily="34" charset="0"/>
              <a:buChar char="•"/>
            </a:pPr>
            <a:r>
              <a:rPr lang="en-US" sz="1200" dirty="0">
                <a:solidFill>
                  <a:prstClr val="black"/>
                </a:solidFill>
              </a:rPr>
              <a:t>Top Area: 31.3" x 21.3" </a:t>
            </a:r>
          </a:p>
          <a:p>
            <a:pPr marL="171450" indent="-171450">
              <a:buFont typeface="Arial" panose="020B0604020202020204" pitchFamily="34" charset="0"/>
              <a:buChar char="•"/>
            </a:pPr>
            <a:r>
              <a:rPr lang="en-US" sz="1200" dirty="0">
                <a:solidFill>
                  <a:prstClr val="black"/>
                </a:solidFill>
              </a:rPr>
              <a:t>Top Color: Black</a:t>
            </a:r>
          </a:p>
          <a:p>
            <a:pPr marL="171450" indent="-171450">
              <a:buFont typeface="Arial" panose="020B0604020202020204" pitchFamily="34" charset="0"/>
              <a:buChar char="•"/>
            </a:pPr>
            <a:r>
              <a:rPr lang="en-US" sz="1200" dirty="0">
                <a:solidFill>
                  <a:prstClr val="black"/>
                </a:solidFill>
              </a:rPr>
              <a:t>Frame Color:  Black</a:t>
            </a:r>
          </a:p>
          <a:p>
            <a:pPr marL="171450" indent="-171450">
              <a:buFont typeface="Arial" panose="020B0604020202020204" pitchFamily="34" charset="0"/>
              <a:buChar char="•"/>
            </a:pPr>
            <a:r>
              <a:rPr lang="en-US" sz="1200" dirty="0">
                <a:solidFill>
                  <a:prstClr val="black"/>
                </a:solidFill>
              </a:rPr>
              <a:t>Adjustment Type: Pneumatic</a:t>
            </a:r>
          </a:p>
          <a:p>
            <a:pPr marL="171450" indent="-171450">
              <a:buFont typeface="Arial" panose="020B0604020202020204" pitchFamily="34" charset="0"/>
              <a:buChar char="•"/>
            </a:pPr>
            <a:r>
              <a:rPr lang="en-US" sz="1200" dirty="0">
                <a:solidFill>
                  <a:prstClr val="black"/>
                </a:solidFill>
              </a:rPr>
              <a:t>Adjustment Range: 1.2" to 15.7"</a:t>
            </a:r>
          </a:p>
          <a:p>
            <a:pPr marL="171450" indent="-171450">
              <a:buFont typeface="Arial" panose="020B0604020202020204" pitchFamily="34" charset="0"/>
              <a:buChar char="•"/>
            </a:pPr>
            <a:r>
              <a:rPr lang="en-US" sz="1200" dirty="0">
                <a:solidFill>
                  <a:prstClr val="black"/>
                </a:solidFill>
              </a:rPr>
              <a:t>Overall Size: 31.3" W x 21.3" D x (1.2" to 15.7") H</a:t>
            </a:r>
          </a:p>
          <a:p>
            <a:pPr marL="171450" indent="-171450">
              <a:buFont typeface="Arial" panose="020B0604020202020204" pitchFamily="34" charset="0"/>
              <a:buChar char="•"/>
            </a:pPr>
            <a:r>
              <a:rPr lang="en-US" sz="1200" dirty="0">
                <a:solidFill>
                  <a:prstClr val="black"/>
                </a:solidFill>
              </a:rPr>
              <a:t>Weight: 23.59 lbs.</a:t>
            </a:r>
          </a:p>
          <a:p>
            <a:pPr marL="171450" indent="-171450">
              <a:buFont typeface="Arial" panose="020B0604020202020204" pitchFamily="34" charset="0"/>
              <a:buChar char="•"/>
            </a:pPr>
            <a:r>
              <a:rPr lang="en-US" sz="1200" dirty="0">
                <a:solidFill>
                  <a:prstClr val="black"/>
                </a:solidFill>
              </a:rPr>
              <a:t>Weight Capacity: 22 lbs.</a:t>
            </a:r>
          </a:p>
          <a:p>
            <a:pPr marL="171450" indent="-171450">
              <a:buFont typeface="Arial" panose="020B0604020202020204" pitchFamily="34" charset="0"/>
              <a:buChar char="•"/>
            </a:pPr>
            <a:endParaRPr lang="en-US" sz="1200" dirty="0">
              <a:solidFill>
                <a:prstClr val="black"/>
              </a:solidFill>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5" name="TextBox 14"/>
          <p:cNvSpPr txBox="1"/>
          <p:nvPr/>
        </p:nvSpPr>
        <p:spPr>
          <a:xfrm>
            <a:off x="4056172" y="1094444"/>
            <a:ext cx="5087828" cy="707886"/>
          </a:xfrm>
          <a:prstGeom prst="rect">
            <a:avLst/>
          </a:prstGeom>
          <a:noFill/>
        </p:spPr>
        <p:txBody>
          <a:bodyPr wrap="square" rtlCol="0">
            <a:spAutoFit/>
          </a:bodyPr>
          <a:lstStyle/>
          <a:p>
            <a:r>
              <a:rPr lang="en-US" sz="2000" dirty="0">
                <a:solidFill>
                  <a:prstClr val="black"/>
                </a:solidFill>
                <a:latin typeface="Calibri Light" panose="020F0302020204030204"/>
                <a:cs typeface="Arial" panose="020B0604020202020204" pitchFamily="34" charset="0"/>
              </a:rPr>
              <a:t>AIRLIFT® Slim Laptop Desk Converter </a:t>
            </a:r>
            <a:r>
              <a:rPr lang="en-US" sz="2000" dirty="0" smtClean="0">
                <a:solidFill>
                  <a:prstClr val="black"/>
                </a:solidFill>
                <a:latin typeface="Calibri Light" panose="020F0302020204030204"/>
                <a:cs typeface="Arial" panose="020B0604020202020204" pitchFamily="34" charset="0"/>
              </a:rPr>
              <a:t>Riser, Black</a:t>
            </a:r>
            <a:endParaRPr lang="en-US" sz="2000" dirty="0">
              <a:solidFill>
                <a:prstClr val="black"/>
              </a:solidFill>
              <a:latin typeface="Calibri Light" panose="020F0302020204030204"/>
              <a:cs typeface="Arial" panose="020B0604020202020204" pitchFamily="34" charset="0"/>
            </a:endParaRPr>
          </a:p>
        </p:txBody>
      </p:sp>
    </p:spTree>
    <p:extLst>
      <p:ext uri="{BB962C8B-B14F-4D97-AF65-F5344CB8AC3E}">
        <p14:creationId xmlns:p14="http://schemas.microsoft.com/office/powerpoint/2010/main" val="159922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54597"/>
            <a:ext cx="9144000" cy="707886"/>
          </a:xfrm>
          <a:prstGeom prst="rect">
            <a:avLst/>
          </a:prstGeom>
        </p:spPr>
        <p:txBody>
          <a:bodyPr wrap="square">
            <a:spAutoFit/>
          </a:bodyPr>
          <a:lstStyle/>
          <a:p>
            <a:pPr algn="ctr"/>
            <a:r>
              <a:rPr lang="da-DK" sz="4000" b="1" dirty="0">
                <a:latin typeface="+mj-lt"/>
                <a:cs typeface="Arial" panose="020B0604020202020204" pitchFamily="34" charset="0"/>
              </a:rPr>
              <a:t>Manual Sit-Stand Desks </a:t>
            </a:r>
            <a:endParaRPr lang="en-US" sz="4000" b="1" dirty="0">
              <a:latin typeface="+mj-lt"/>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76" y="90433"/>
            <a:ext cx="3079205" cy="432082"/>
          </a:xfrm>
          <a:prstGeom prst="rect">
            <a:avLst/>
          </a:prstGeom>
        </p:spPr>
      </p:pic>
      <p:pic>
        <p:nvPicPr>
          <p:cNvPr id="2" name="Picture 1"/>
          <p:cNvPicPr>
            <a:picLocks noChangeAspect="1"/>
          </p:cNvPicPr>
          <p:nvPr/>
        </p:nvPicPr>
        <p:blipFill>
          <a:blip r:embed="rId3"/>
          <a:stretch>
            <a:fillRect/>
          </a:stretch>
        </p:blipFill>
        <p:spPr>
          <a:xfrm>
            <a:off x="2178676" y="1662483"/>
            <a:ext cx="4786648" cy="4572000"/>
          </a:xfrm>
          <a:prstGeom prst="rect">
            <a:avLst/>
          </a:prstGeom>
        </p:spPr>
      </p:pic>
    </p:spTree>
    <p:extLst>
      <p:ext uri="{BB962C8B-B14F-4D97-AF65-F5344CB8AC3E}">
        <p14:creationId xmlns:p14="http://schemas.microsoft.com/office/powerpoint/2010/main" val="2987554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8781" y="914400"/>
            <a:ext cx="3948035" cy="5600700"/>
          </a:xfrm>
          <a:prstGeom prst="rect">
            <a:avLst/>
          </a:prstGeom>
        </p:spPr>
      </p:pic>
      <p:sp>
        <p:nvSpPr>
          <p:cNvPr id="4" name="Rectangle 3"/>
          <p:cNvSpPr/>
          <p:nvPr/>
        </p:nvSpPr>
        <p:spPr>
          <a:xfrm>
            <a:off x="4680445" y="1404420"/>
            <a:ext cx="4463310" cy="3662541"/>
          </a:xfrm>
          <a:prstGeom prst="rect">
            <a:avLst/>
          </a:prstGeom>
        </p:spPr>
        <p:txBody>
          <a:bodyPr wrap="square">
            <a:spAutoFit/>
          </a:bodyPr>
          <a:lstStyle/>
          <a:p>
            <a:r>
              <a:rPr lang="en-US" sz="1400" dirty="0">
                <a:latin typeface="+mj-lt"/>
                <a:cs typeface="Arial" panose="020B0604020202020204" pitchFamily="34" charset="0"/>
              </a:rPr>
              <a:t>Features</a:t>
            </a:r>
          </a:p>
          <a:p>
            <a:pPr marL="171450" indent="-171450">
              <a:buFont typeface="Arial" panose="020B0604020202020204" pitchFamily="34" charset="0"/>
              <a:buChar char="•"/>
            </a:pPr>
            <a:r>
              <a:rPr lang="en-US" sz="1200" dirty="0"/>
              <a:t>Lift and lower the desk manually by turning a knob</a:t>
            </a:r>
          </a:p>
          <a:p>
            <a:pPr marL="171450" indent="-171450">
              <a:buFont typeface="Arial" panose="020B0604020202020204" pitchFamily="34" charset="0"/>
              <a:buChar char="•"/>
            </a:pPr>
            <a:r>
              <a:rPr lang="en-US" sz="1200" dirty="0"/>
              <a:t>Generous working surface suitable for use as a laptop desk, art station or a TV/reading table</a:t>
            </a:r>
          </a:p>
          <a:p>
            <a:pPr marL="171450" indent="-171450">
              <a:buFont typeface="Arial" panose="020B0604020202020204" pitchFamily="34" charset="0"/>
              <a:buChar char="•"/>
            </a:pPr>
            <a:r>
              <a:rPr lang="en-US" sz="1200" dirty="0"/>
              <a:t>Scratch-resistant woodgrain desk top</a:t>
            </a:r>
          </a:p>
          <a:p>
            <a:pPr marL="171450" indent="-171450">
              <a:buFont typeface="Arial" panose="020B0604020202020204" pitchFamily="34" charset="0"/>
              <a:buChar char="•"/>
            </a:pPr>
            <a:r>
              <a:rPr lang="en-US" sz="1200" dirty="0"/>
              <a:t>A wide, rectangular, metal base provides excellent stability while in motion and at rest</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Assembly is easy with only a few parts; no drilling required</a:t>
            </a:r>
          </a:p>
          <a:p>
            <a:pPr marL="171450" indent="-171450">
              <a:buFont typeface="Arial" panose="020B0604020202020204" pitchFamily="34" charset="0"/>
              <a:buChar char="•"/>
            </a:pPr>
            <a:r>
              <a:rPr lang="en-US" sz="1200" dirty="0"/>
              <a:t>Four 1.5-inch casters (2 locking) allow your work to travel with you anywhere in the office or at home</a:t>
            </a:r>
          </a:p>
          <a:p>
            <a:endParaRPr lang="en-US" sz="1200" dirty="0">
              <a:cs typeface="Arial" panose="020B0604020202020204" pitchFamily="34" charset="0"/>
            </a:endParaRPr>
          </a:p>
          <a:p>
            <a:r>
              <a:rPr lang="en-US" sz="1400" dirty="0">
                <a:latin typeface="+mj-lt"/>
                <a:cs typeface="Arial" panose="020B0604020202020204" pitchFamily="34" charset="0"/>
              </a:rPr>
              <a:t>Specifications</a:t>
            </a:r>
            <a:endParaRPr lang="en-US" sz="1200" dirty="0">
              <a:latin typeface="+mj-lt"/>
              <a:cs typeface="Arial" panose="020B0604020202020204" pitchFamily="34" charset="0"/>
            </a:endParaRPr>
          </a:p>
          <a:p>
            <a:pPr marL="171450" indent="-171450">
              <a:buFont typeface="Arial" panose="020B0604020202020204" pitchFamily="34" charset="0"/>
              <a:buChar char="•"/>
            </a:pPr>
            <a:r>
              <a:rPr lang="en-US" sz="1200" dirty="0"/>
              <a:t>Top Material: </a:t>
            </a:r>
            <a:r>
              <a:rPr lang="en-US" sz="1200" dirty="0" smtClean="0"/>
              <a:t>MDF wood </a:t>
            </a:r>
            <a:r>
              <a:rPr lang="en-US" sz="1200" dirty="0"/>
              <a:t>with laminate finish</a:t>
            </a:r>
          </a:p>
          <a:p>
            <a:pPr marL="171450" indent="-171450">
              <a:buFont typeface="Arial" panose="020B0604020202020204" pitchFamily="34" charset="0"/>
              <a:buChar char="•"/>
            </a:pPr>
            <a:r>
              <a:rPr lang="en-US" sz="1200" dirty="0"/>
              <a:t>Top Area: 23.6</a:t>
            </a:r>
            <a:r>
              <a:rPr lang="pl-PL" sz="1200" dirty="0"/>
              <a:t>"</a:t>
            </a:r>
            <a:r>
              <a:rPr lang="en-US" sz="1200" dirty="0"/>
              <a:t> W x 15.74</a:t>
            </a:r>
            <a:r>
              <a:rPr lang="pl-PL" sz="1200" dirty="0"/>
              <a:t>"</a:t>
            </a:r>
            <a:r>
              <a:rPr lang="en-US" sz="1200" dirty="0"/>
              <a:t> D </a:t>
            </a:r>
          </a:p>
          <a:p>
            <a:pPr marL="171450" indent="-171450">
              <a:buFont typeface="Arial" panose="020B0604020202020204" pitchFamily="34" charset="0"/>
              <a:buChar char="•"/>
            </a:pPr>
            <a:r>
              <a:rPr lang="en-US" sz="1200" dirty="0"/>
              <a:t>Adjustment Type: Manual</a:t>
            </a:r>
          </a:p>
          <a:p>
            <a:pPr marL="171450" indent="-171450">
              <a:buFont typeface="Arial" panose="020B0604020202020204" pitchFamily="34" charset="0"/>
              <a:buChar char="•"/>
            </a:pPr>
            <a:r>
              <a:rPr lang="en-US" sz="1200" dirty="0"/>
              <a:t>Adjustment Range: 20.47</a:t>
            </a:r>
            <a:r>
              <a:rPr lang="pl-PL" sz="1200" dirty="0"/>
              <a:t>"</a:t>
            </a:r>
            <a:r>
              <a:rPr lang="en-US" sz="1200" dirty="0"/>
              <a:t> to 33</a:t>
            </a:r>
            <a:r>
              <a:rPr lang="pl-PL" sz="1200" dirty="0"/>
              <a:t>"</a:t>
            </a:r>
            <a:r>
              <a:rPr lang="en-US" sz="1200" dirty="0"/>
              <a:t> H</a:t>
            </a:r>
          </a:p>
          <a:p>
            <a:pPr marL="171450" indent="-171450">
              <a:buFont typeface="Arial" panose="020B0604020202020204" pitchFamily="34" charset="0"/>
              <a:buChar char="•"/>
            </a:pPr>
            <a:r>
              <a:rPr lang="en-US" sz="1200" dirty="0"/>
              <a:t>Overall Size: </a:t>
            </a:r>
            <a:r>
              <a:rPr lang="pl-PL" sz="1200" dirty="0"/>
              <a:t>23.6" W x 15.74" D</a:t>
            </a:r>
            <a:r>
              <a:rPr lang="en-US" sz="1200" dirty="0"/>
              <a:t> </a:t>
            </a:r>
            <a:r>
              <a:rPr lang="pl-PL" sz="1200" dirty="0"/>
              <a:t> x </a:t>
            </a:r>
            <a:r>
              <a:rPr lang="en-US" sz="1200" dirty="0"/>
              <a:t>(</a:t>
            </a:r>
            <a:r>
              <a:rPr lang="pl-PL" sz="1200" dirty="0"/>
              <a:t>20.47" </a:t>
            </a:r>
            <a:r>
              <a:rPr lang="en-US" sz="1200" dirty="0"/>
              <a:t>to</a:t>
            </a:r>
            <a:r>
              <a:rPr lang="pl-PL" sz="1200" dirty="0"/>
              <a:t> 33"</a:t>
            </a:r>
            <a:r>
              <a:rPr lang="en-US" sz="1200" dirty="0"/>
              <a:t>) </a:t>
            </a:r>
            <a:r>
              <a:rPr lang="pl-PL" sz="1200" dirty="0"/>
              <a:t>H</a:t>
            </a:r>
            <a:endParaRPr lang="en-US" sz="1200" dirty="0"/>
          </a:p>
          <a:p>
            <a:pPr marL="171450" indent="-171450">
              <a:buFont typeface="Arial" panose="020B0604020202020204" pitchFamily="34" charset="0"/>
              <a:buChar char="•"/>
            </a:pPr>
            <a:r>
              <a:rPr lang="en-US" sz="1200" dirty="0"/>
              <a:t>Weight Capacity: 15 lbs.</a:t>
            </a:r>
          </a:p>
        </p:txBody>
      </p:sp>
      <p:sp>
        <p:nvSpPr>
          <p:cNvPr id="10" name="Rectangle 9"/>
          <p:cNvSpPr/>
          <p:nvPr/>
        </p:nvSpPr>
        <p:spPr>
          <a:xfrm>
            <a:off x="7800354" y="-26386"/>
            <a:ext cx="1343402" cy="523220"/>
          </a:xfrm>
          <a:prstGeom prst="rect">
            <a:avLst/>
          </a:prstGeom>
        </p:spPr>
        <p:txBody>
          <a:bodyPr wrap="square">
            <a:spAutoFit/>
          </a:bodyPr>
          <a:lstStyle/>
          <a:p>
            <a:pPr marL="0" lvl="1" algn="r"/>
            <a:r>
              <a:rPr lang="en-US" sz="1400" dirty="0">
                <a:latin typeface="+mj-lt"/>
                <a:cs typeface="Arial" panose="020B0604020202020204" pitchFamily="34" charset="0"/>
              </a:rPr>
              <a:t>Model: WEB162</a:t>
            </a:r>
          </a:p>
          <a:p>
            <a:pPr marL="0" lvl="1" algn="r"/>
            <a:r>
              <a:rPr lang="en-US" sz="1400" dirty="0">
                <a:latin typeface="+mj-lt"/>
                <a:cs typeface="Arial" panose="020B0604020202020204" pitchFamily="34" charset="0"/>
              </a:rPr>
              <a:t>MSRP: $</a:t>
            </a:r>
            <a:r>
              <a:rPr lang="en-US" sz="1400" dirty="0" smtClean="0">
                <a:latin typeface="+mj-lt"/>
                <a:cs typeface="Arial" panose="020B0604020202020204" pitchFamily="34" charset="0"/>
              </a:rPr>
              <a:t>34.99</a:t>
            </a:r>
            <a:endParaRPr lang="en-US" sz="1400" dirty="0">
              <a:latin typeface="+mj-lt"/>
              <a:cs typeface="Arial" panose="020B0604020202020204" pitchFamily="34" charset="0"/>
            </a:endParaRPr>
          </a:p>
        </p:txBody>
      </p:sp>
      <p:sp>
        <p:nvSpPr>
          <p:cNvPr id="8" name="Rectangle 7"/>
          <p:cNvSpPr/>
          <p:nvPr/>
        </p:nvSpPr>
        <p:spPr>
          <a:xfrm>
            <a:off x="4034970" y="1004310"/>
            <a:ext cx="5108785" cy="400110"/>
          </a:xfrm>
          <a:prstGeom prst="rect">
            <a:avLst/>
          </a:prstGeom>
        </p:spPr>
        <p:txBody>
          <a:bodyPr wrap="square">
            <a:spAutoFit/>
          </a:bodyPr>
          <a:lstStyle/>
          <a:p>
            <a:r>
              <a:rPr lang="da-DK" sz="2000" dirty="0">
                <a:latin typeface="Calibri Light" panose="020F0302020204030204" pitchFamily="34" charset="0"/>
                <a:cs typeface="Arial" panose="020B0604020202020204" pitchFamily="34" charset="0"/>
              </a:rPr>
              <a:t>Mobile Laptop Computer Desk </a:t>
            </a:r>
            <a:r>
              <a:rPr lang="da-DK" sz="2000" dirty="0" smtClean="0">
                <a:latin typeface="Calibri Light" panose="020F0302020204030204" pitchFamily="34" charset="0"/>
                <a:cs typeface="Arial" panose="020B0604020202020204" pitchFamily="34" charset="0"/>
              </a:rPr>
              <a:t>Cart, Walnut</a:t>
            </a:r>
            <a:endParaRPr lang="en-US" sz="2000" dirty="0">
              <a:latin typeface="Calibri Light" panose="020F0302020204030204" pitchFamily="34" charset="0"/>
              <a:cs typeface="Arial" panose="020B0604020202020204"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76" y="90433"/>
            <a:ext cx="3079205" cy="432082"/>
          </a:xfrm>
          <a:prstGeom prst="rect">
            <a:avLst/>
          </a:prstGeom>
        </p:spPr>
      </p:pic>
    </p:spTree>
    <p:extLst>
      <p:ext uri="{BB962C8B-B14F-4D97-AF65-F5344CB8AC3E}">
        <p14:creationId xmlns:p14="http://schemas.microsoft.com/office/powerpoint/2010/main" val="248739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76" y="90433"/>
            <a:ext cx="3079205" cy="432082"/>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1127" t="15639" r="19158" b="7324"/>
          <a:stretch/>
        </p:blipFill>
        <p:spPr>
          <a:xfrm>
            <a:off x="304800" y="1472621"/>
            <a:ext cx="3743569" cy="4829489"/>
          </a:xfrm>
          <a:prstGeom prst="rect">
            <a:avLst/>
          </a:prstGeom>
        </p:spPr>
      </p:pic>
      <p:sp>
        <p:nvSpPr>
          <p:cNvPr id="9" name="Rectangle 8"/>
          <p:cNvSpPr/>
          <p:nvPr/>
        </p:nvSpPr>
        <p:spPr>
          <a:xfrm>
            <a:off x="5520087" y="-13082"/>
            <a:ext cx="3623913"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OFF65854</a:t>
            </a:r>
          </a:p>
          <a:p>
            <a:pPr marL="0" lvl="1" algn="r"/>
            <a:r>
              <a:rPr lang="en-US" sz="1400" dirty="0">
                <a:solidFill>
                  <a:prstClr val="black"/>
                </a:solidFill>
                <a:latin typeface="Calibri Light" panose="020F0302020204030204" pitchFamily="34" charset="0"/>
                <a:cs typeface="Arial" panose="020B0604020202020204" pitchFamily="34" charset="0"/>
              </a:rPr>
              <a:t>MSRP: $39.99</a:t>
            </a:r>
          </a:p>
        </p:txBody>
      </p:sp>
      <p:sp>
        <p:nvSpPr>
          <p:cNvPr id="14" name="Rectangle 13"/>
          <p:cNvSpPr/>
          <p:nvPr/>
        </p:nvSpPr>
        <p:spPr>
          <a:xfrm>
            <a:off x="4680445" y="1404420"/>
            <a:ext cx="4463310" cy="3662541"/>
          </a:xfrm>
          <a:prstGeom prst="rect">
            <a:avLst/>
          </a:prstGeom>
        </p:spPr>
        <p:txBody>
          <a:bodyPr wrap="square">
            <a:spAutoFit/>
          </a:bodyPr>
          <a:lstStyle/>
          <a:p>
            <a:r>
              <a:rPr lang="en-US" sz="1400" dirty="0">
                <a:latin typeface="+mj-lt"/>
                <a:cs typeface="Arial" panose="020B0604020202020204" pitchFamily="34" charset="0"/>
              </a:rPr>
              <a:t>Features</a:t>
            </a:r>
          </a:p>
          <a:p>
            <a:pPr marL="171450" indent="-171450">
              <a:buFont typeface="Arial" panose="020B0604020202020204" pitchFamily="34" charset="0"/>
              <a:buChar char="•"/>
            </a:pPr>
            <a:r>
              <a:rPr lang="en-US" sz="1200" dirty="0"/>
              <a:t>Lift and lower the desk manually by turning a knob</a:t>
            </a:r>
          </a:p>
          <a:p>
            <a:pPr marL="171450" indent="-171450">
              <a:buFont typeface="Arial" panose="020B0604020202020204" pitchFamily="34" charset="0"/>
              <a:buChar char="•"/>
            </a:pPr>
            <a:r>
              <a:rPr lang="en-US" sz="1200" dirty="0"/>
              <a:t>Generous working surface suitable for use as a laptop desk, art station or a TV/reading table</a:t>
            </a:r>
          </a:p>
          <a:p>
            <a:pPr marL="171450" indent="-171450">
              <a:buFont typeface="Arial" panose="020B0604020202020204" pitchFamily="34" charset="0"/>
              <a:buChar char="•"/>
            </a:pPr>
            <a:r>
              <a:rPr lang="en-US" sz="1200" dirty="0"/>
              <a:t>Scratch-resistant woodgrain desk top</a:t>
            </a:r>
          </a:p>
          <a:p>
            <a:pPr marL="171450" indent="-171450">
              <a:buFont typeface="Arial" panose="020B0604020202020204" pitchFamily="34" charset="0"/>
              <a:buChar char="•"/>
            </a:pPr>
            <a:r>
              <a:rPr lang="en-US" sz="1200" dirty="0"/>
              <a:t>A wide, rectangular, metal base provides excellent stability while in motion and at rest</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Assembly is easy with only a few parts; no drilling required</a:t>
            </a:r>
          </a:p>
          <a:p>
            <a:pPr marL="171450" indent="-171450">
              <a:buFont typeface="Arial" panose="020B0604020202020204" pitchFamily="34" charset="0"/>
              <a:buChar char="•"/>
            </a:pPr>
            <a:r>
              <a:rPr lang="en-US" sz="1200" dirty="0"/>
              <a:t>Four 1.5-inch casters (2 locking) allow your work to travel with you anywhere in the office or at home</a:t>
            </a:r>
          </a:p>
          <a:p>
            <a:endParaRPr lang="en-US" sz="1200" dirty="0">
              <a:cs typeface="Arial" panose="020B0604020202020204" pitchFamily="34" charset="0"/>
            </a:endParaRPr>
          </a:p>
          <a:p>
            <a:r>
              <a:rPr lang="en-US" sz="1400" dirty="0">
                <a:latin typeface="+mj-lt"/>
                <a:cs typeface="Arial" panose="020B0604020202020204" pitchFamily="34" charset="0"/>
              </a:rPr>
              <a:t>Specifications</a:t>
            </a:r>
            <a:endParaRPr lang="en-US" sz="1200" dirty="0">
              <a:latin typeface="+mj-lt"/>
              <a:cs typeface="Arial" panose="020B0604020202020204" pitchFamily="34" charset="0"/>
            </a:endParaRPr>
          </a:p>
          <a:p>
            <a:pPr marL="171450" indent="-171450">
              <a:buFont typeface="Arial" panose="020B0604020202020204" pitchFamily="34" charset="0"/>
              <a:buChar char="•"/>
            </a:pPr>
            <a:r>
              <a:rPr lang="en-US" sz="1200" dirty="0"/>
              <a:t>Top Material: </a:t>
            </a:r>
            <a:r>
              <a:rPr lang="en-US" sz="1200" dirty="0" smtClean="0"/>
              <a:t>MDF wood </a:t>
            </a:r>
            <a:r>
              <a:rPr lang="en-US" sz="1200" dirty="0"/>
              <a:t>with laminate finish</a:t>
            </a:r>
          </a:p>
          <a:p>
            <a:pPr marL="171450" indent="-171450">
              <a:buFont typeface="Arial" panose="020B0604020202020204" pitchFamily="34" charset="0"/>
              <a:buChar char="•"/>
            </a:pPr>
            <a:r>
              <a:rPr lang="en-US" sz="1200" dirty="0"/>
              <a:t>Top Area: 23.6</a:t>
            </a:r>
            <a:r>
              <a:rPr lang="pl-PL" sz="1200" dirty="0"/>
              <a:t>"</a:t>
            </a:r>
            <a:r>
              <a:rPr lang="en-US" sz="1200" dirty="0"/>
              <a:t> W x 15.74</a:t>
            </a:r>
            <a:r>
              <a:rPr lang="pl-PL" sz="1200" dirty="0"/>
              <a:t>"</a:t>
            </a:r>
            <a:r>
              <a:rPr lang="en-US" sz="1200" dirty="0"/>
              <a:t> D </a:t>
            </a:r>
          </a:p>
          <a:p>
            <a:pPr marL="171450" indent="-171450">
              <a:buFont typeface="Arial" panose="020B0604020202020204" pitchFamily="34" charset="0"/>
              <a:buChar char="•"/>
            </a:pPr>
            <a:r>
              <a:rPr lang="en-US" sz="1200" dirty="0"/>
              <a:t>Adjustment Type: Manual</a:t>
            </a:r>
          </a:p>
          <a:p>
            <a:pPr marL="171450" indent="-171450">
              <a:buFont typeface="Arial" panose="020B0604020202020204" pitchFamily="34" charset="0"/>
              <a:buChar char="•"/>
            </a:pPr>
            <a:r>
              <a:rPr lang="en-US" sz="1200" dirty="0"/>
              <a:t>Adjustment Range: 20.47</a:t>
            </a:r>
            <a:r>
              <a:rPr lang="pl-PL" sz="1200" dirty="0"/>
              <a:t>"</a:t>
            </a:r>
            <a:r>
              <a:rPr lang="en-US" sz="1200" dirty="0"/>
              <a:t> to 33</a:t>
            </a:r>
            <a:r>
              <a:rPr lang="pl-PL" sz="1200" dirty="0"/>
              <a:t>"</a:t>
            </a:r>
            <a:r>
              <a:rPr lang="en-US" sz="1200" dirty="0"/>
              <a:t> H</a:t>
            </a:r>
          </a:p>
          <a:p>
            <a:pPr marL="171450" indent="-171450">
              <a:buFont typeface="Arial" panose="020B0604020202020204" pitchFamily="34" charset="0"/>
              <a:buChar char="•"/>
            </a:pPr>
            <a:r>
              <a:rPr lang="en-US" sz="1200" dirty="0"/>
              <a:t>Overall Size: </a:t>
            </a:r>
            <a:r>
              <a:rPr lang="pl-PL" sz="1200" dirty="0"/>
              <a:t>23.6" W x 15.74" D</a:t>
            </a:r>
            <a:r>
              <a:rPr lang="en-US" sz="1200" dirty="0"/>
              <a:t> </a:t>
            </a:r>
            <a:r>
              <a:rPr lang="pl-PL" sz="1200" dirty="0"/>
              <a:t> x </a:t>
            </a:r>
            <a:r>
              <a:rPr lang="en-US" sz="1200" dirty="0"/>
              <a:t>(</a:t>
            </a:r>
            <a:r>
              <a:rPr lang="pl-PL" sz="1200" dirty="0"/>
              <a:t>20.47" </a:t>
            </a:r>
            <a:r>
              <a:rPr lang="en-US" sz="1200" dirty="0"/>
              <a:t>to</a:t>
            </a:r>
            <a:r>
              <a:rPr lang="pl-PL" sz="1200" dirty="0"/>
              <a:t> 33"</a:t>
            </a:r>
            <a:r>
              <a:rPr lang="en-US" sz="1200" dirty="0"/>
              <a:t>) </a:t>
            </a:r>
            <a:r>
              <a:rPr lang="pl-PL" sz="1200" dirty="0"/>
              <a:t>H</a:t>
            </a:r>
            <a:endParaRPr lang="en-US" sz="1200" dirty="0"/>
          </a:p>
          <a:p>
            <a:pPr marL="171450" indent="-171450">
              <a:buFont typeface="Arial" panose="020B0604020202020204" pitchFamily="34" charset="0"/>
              <a:buChar char="•"/>
            </a:pPr>
            <a:r>
              <a:rPr lang="en-US" sz="1200" dirty="0"/>
              <a:t>Weight Capacity: 15 lbs.</a:t>
            </a:r>
          </a:p>
        </p:txBody>
      </p:sp>
      <p:sp>
        <p:nvSpPr>
          <p:cNvPr id="15" name="Rectangle 14"/>
          <p:cNvSpPr/>
          <p:nvPr/>
        </p:nvSpPr>
        <p:spPr>
          <a:xfrm>
            <a:off x="4034970" y="1004310"/>
            <a:ext cx="5108785" cy="400110"/>
          </a:xfrm>
          <a:prstGeom prst="rect">
            <a:avLst/>
          </a:prstGeom>
        </p:spPr>
        <p:txBody>
          <a:bodyPr wrap="square">
            <a:spAutoFit/>
          </a:bodyPr>
          <a:lstStyle/>
          <a:p>
            <a:r>
              <a:rPr lang="da-DK" sz="2000" dirty="0">
                <a:latin typeface="Calibri Light" panose="020F0302020204030204" pitchFamily="34" charset="0"/>
                <a:cs typeface="Arial" panose="020B0604020202020204" pitchFamily="34" charset="0"/>
              </a:rPr>
              <a:t>Mobile Laptop Computer Desk </a:t>
            </a:r>
            <a:r>
              <a:rPr lang="da-DK" sz="2000" dirty="0" smtClean="0">
                <a:latin typeface="Calibri Light" panose="020F0302020204030204" pitchFamily="34" charset="0"/>
                <a:cs typeface="Arial" panose="020B0604020202020204" pitchFamily="34" charset="0"/>
              </a:rPr>
              <a:t>Cart, Black</a:t>
            </a:r>
            <a:endParaRPr lang="en-US" sz="2000" dirty="0">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3881389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76" y="90433"/>
            <a:ext cx="3079205" cy="432082"/>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9426" t="15931" r="15389" b="8309"/>
          <a:stretch/>
        </p:blipFill>
        <p:spPr>
          <a:xfrm>
            <a:off x="198728" y="1472621"/>
            <a:ext cx="4040569" cy="4696041"/>
          </a:xfrm>
          <a:prstGeom prst="rect">
            <a:avLst/>
          </a:prstGeom>
        </p:spPr>
      </p:pic>
      <p:sp>
        <p:nvSpPr>
          <p:cNvPr id="9" name="Rectangle 8"/>
          <p:cNvSpPr/>
          <p:nvPr/>
        </p:nvSpPr>
        <p:spPr>
          <a:xfrm>
            <a:off x="5520087" y="-13082"/>
            <a:ext cx="3623913"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OFF65855</a:t>
            </a:r>
          </a:p>
          <a:p>
            <a:pPr marL="0" lvl="1" algn="r"/>
            <a:r>
              <a:rPr lang="en-US" sz="1400" dirty="0">
                <a:solidFill>
                  <a:prstClr val="black"/>
                </a:solidFill>
                <a:latin typeface="Calibri Light" panose="020F0302020204030204" pitchFamily="34" charset="0"/>
                <a:cs typeface="Arial" panose="020B0604020202020204" pitchFamily="34" charset="0"/>
              </a:rPr>
              <a:t>MSRP: $39.99</a:t>
            </a:r>
          </a:p>
        </p:txBody>
      </p:sp>
      <p:sp>
        <p:nvSpPr>
          <p:cNvPr id="10" name="Rectangle 9"/>
          <p:cNvSpPr/>
          <p:nvPr/>
        </p:nvSpPr>
        <p:spPr>
          <a:xfrm>
            <a:off x="4680445" y="1404420"/>
            <a:ext cx="4463310" cy="3662541"/>
          </a:xfrm>
          <a:prstGeom prst="rect">
            <a:avLst/>
          </a:prstGeom>
        </p:spPr>
        <p:txBody>
          <a:bodyPr wrap="square">
            <a:spAutoFit/>
          </a:bodyPr>
          <a:lstStyle/>
          <a:p>
            <a:r>
              <a:rPr lang="en-US" sz="1400" dirty="0">
                <a:latin typeface="+mj-lt"/>
                <a:cs typeface="Arial" panose="020B0604020202020204" pitchFamily="34" charset="0"/>
              </a:rPr>
              <a:t>Features</a:t>
            </a:r>
          </a:p>
          <a:p>
            <a:pPr marL="171450" indent="-171450">
              <a:buFont typeface="Arial" panose="020B0604020202020204" pitchFamily="34" charset="0"/>
              <a:buChar char="•"/>
            </a:pPr>
            <a:r>
              <a:rPr lang="en-US" sz="1200" dirty="0"/>
              <a:t>Lift and lower the desk manually by turning a knob</a:t>
            </a:r>
          </a:p>
          <a:p>
            <a:pPr marL="171450" indent="-171450">
              <a:buFont typeface="Arial" panose="020B0604020202020204" pitchFamily="34" charset="0"/>
              <a:buChar char="•"/>
            </a:pPr>
            <a:r>
              <a:rPr lang="en-US" sz="1200" dirty="0"/>
              <a:t>Generous working surface suitable for use as a laptop desk, art station or a TV/reading table</a:t>
            </a:r>
          </a:p>
          <a:p>
            <a:pPr marL="171450" indent="-171450">
              <a:buFont typeface="Arial" panose="020B0604020202020204" pitchFamily="34" charset="0"/>
              <a:buChar char="•"/>
            </a:pPr>
            <a:r>
              <a:rPr lang="en-US" sz="1200" dirty="0"/>
              <a:t>Scratch-resistant woodgrain desk top</a:t>
            </a:r>
          </a:p>
          <a:p>
            <a:pPr marL="171450" indent="-171450">
              <a:buFont typeface="Arial" panose="020B0604020202020204" pitchFamily="34" charset="0"/>
              <a:buChar char="•"/>
            </a:pPr>
            <a:r>
              <a:rPr lang="en-US" sz="1200" dirty="0"/>
              <a:t>A wide, rectangular, metal base provides excellent stability while in motion and at rest</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Assembly is easy with only a few parts; no drilling required</a:t>
            </a:r>
          </a:p>
          <a:p>
            <a:pPr marL="171450" indent="-171450">
              <a:buFont typeface="Arial" panose="020B0604020202020204" pitchFamily="34" charset="0"/>
              <a:buChar char="•"/>
            </a:pPr>
            <a:r>
              <a:rPr lang="en-US" sz="1200" dirty="0"/>
              <a:t>Four 1.5-inch casters (2 locking) allow your work to travel with you anywhere in the office or at home</a:t>
            </a:r>
          </a:p>
          <a:p>
            <a:endParaRPr lang="en-US" sz="1200" dirty="0">
              <a:cs typeface="Arial" panose="020B0604020202020204" pitchFamily="34" charset="0"/>
            </a:endParaRPr>
          </a:p>
          <a:p>
            <a:r>
              <a:rPr lang="en-US" sz="1400" dirty="0">
                <a:latin typeface="+mj-lt"/>
                <a:cs typeface="Arial" panose="020B0604020202020204" pitchFamily="34" charset="0"/>
              </a:rPr>
              <a:t>Specifications</a:t>
            </a:r>
            <a:endParaRPr lang="en-US" sz="1200" dirty="0">
              <a:latin typeface="+mj-lt"/>
              <a:cs typeface="Arial" panose="020B0604020202020204" pitchFamily="34" charset="0"/>
            </a:endParaRPr>
          </a:p>
          <a:p>
            <a:pPr marL="171450" indent="-171450">
              <a:buFont typeface="Arial" panose="020B0604020202020204" pitchFamily="34" charset="0"/>
              <a:buChar char="•"/>
            </a:pPr>
            <a:r>
              <a:rPr lang="en-US" sz="1200" dirty="0"/>
              <a:t>Top Material: </a:t>
            </a:r>
            <a:r>
              <a:rPr lang="en-US" sz="1200" dirty="0" smtClean="0"/>
              <a:t>MDF wood </a:t>
            </a:r>
            <a:r>
              <a:rPr lang="en-US" sz="1200" dirty="0"/>
              <a:t>with laminate finish</a:t>
            </a:r>
          </a:p>
          <a:p>
            <a:pPr marL="171450" indent="-171450">
              <a:buFont typeface="Arial" panose="020B0604020202020204" pitchFamily="34" charset="0"/>
              <a:buChar char="•"/>
            </a:pPr>
            <a:r>
              <a:rPr lang="en-US" sz="1200" dirty="0"/>
              <a:t>Top Area: 23.6</a:t>
            </a:r>
            <a:r>
              <a:rPr lang="pl-PL" sz="1200" dirty="0"/>
              <a:t>"</a:t>
            </a:r>
            <a:r>
              <a:rPr lang="en-US" sz="1200" dirty="0"/>
              <a:t> W x 15.74</a:t>
            </a:r>
            <a:r>
              <a:rPr lang="pl-PL" sz="1200" dirty="0"/>
              <a:t>"</a:t>
            </a:r>
            <a:r>
              <a:rPr lang="en-US" sz="1200" dirty="0"/>
              <a:t> D </a:t>
            </a:r>
          </a:p>
          <a:p>
            <a:pPr marL="171450" indent="-171450">
              <a:buFont typeface="Arial" panose="020B0604020202020204" pitchFamily="34" charset="0"/>
              <a:buChar char="•"/>
            </a:pPr>
            <a:r>
              <a:rPr lang="en-US" sz="1200" dirty="0"/>
              <a:t>Adjustment Type: Manual</a:t>
            </a:r>
          </a:p>
          <a:p>
            <a:pPr marL="171450" indent="-171450">
              <a:buFont typeface="Arial" panose="020B0604020202020204" pitchFamily="34" charset="0"/>
              <a:buChar char="•"/>
            </a:pPr>
            <a:r>
              <a:rPr lang="en-US" sz="1200" dirty="0"/>
              <a:t>Adjustment Range: 20.47</a:t>
            </a:r>
            <a:r>
              <a:rPr lang="pl-PL" sz="1200" dirty="0"/>
              <a:t>"</a:t>
            </a:r>
            <a:r>
              <a:rPr lang="en-US" sz="1200" dirty="0"/>
              <a:t> to 33</a:t>
            </a:r>
            <a:r>
              <a:rPr lang="pl-PL" sz="1200" dirty="0"/>
              <a:t>"</a:t>
            </a:r>
            <a:r>
              <a:rPr lang="en-US" sz="1200" dirty="0"/>
              <a:t> H</a:t>
            </a:r>
          </a:p>
          <a:p>
            <a:pPr marL="171450" indent="-171450">
              <a:buFont typeface="Arial" panose="020B0604020202020204" pitchFamily="34" charset="0"/>
              <a:buChar char="•"/>
            </a:pPr>
            <a:r>
              <a:rPr lang="en-US" sz="1200" dirty="0"/>
              <a:t>Overall Size: </a:t>
            </a:r>
            <a:r>
              <a:rPr lang="pl-PL" sz="1200" dirty="0"/>
              <a:t>23.6" W x 15.74" D</a:t>
            </a:r>
            <a:r>
              <a:rPr lang="en-US" sz="1200" dirty="0"/>
              <a:t> </a:t>
            </a:r>
            <a:r>
              <a:rPr lang="pl-PL" sz="1200" dirty="0"/>
              <a:t> x </a:t>
            </a:r>
            <a:r>
              <a:rPr lang="en-US" sz="1200" dirty="0"/>
              <a:t>(</a:t>
            </a:r>
            <a:r>
              <a:rPr lang="pl-PL" sz="1200" dirty="0"/>
              <a:t>20.47" </a:t>
            </a:r>
            <a:r>
              <a:rPr lang="en-US" sz="1200" dirty="0"/>
              <a:t>to</a:t>
            </a:r>
            <a:r>
              <a:rPr lang="pl-PL" sz="1200" dirty="0"/>
              <a:t> 33"</a:t>
            </a:r>
            <a:r>
              <a:rPr lang="en-US" sz="1200" dirty="0"/>
              <a:t>) </a:t>
            </a:r>
            <a:r>
              <a:rPr lang="pl-PL" sz="1200" dirty="0"/>
              <a:t>H</a:t>
            </a:r>
            <a:endParaRPr lang="en-US" sz="1200" dirty="0"/>
          </a:p>
          <a:p>
            <a:pPr marL="171450" indent="-171450">
              <a:buFont typeface="Arial" panose="020B0604020202020204" pitchFamily="34" charset="0"/>
              <a:buChar char="•"/>
            </a:pPr>
            <a:r>
              <a:rPr lang="en-US" sz="1200" dirty="0"/>
              <a:t>Weight Capacity: 15 lbs.</a:t>
            </a:r>
          </a:p>
        </p:txBody>
      </p:sp>
      <p:sp>
        <p:nvSpPr>
          <p:cNvPr id="11" name="Rectangle 10"/>
          <p:cNvSpPr/>
          <p:nvPr/>
        </p:nvSpPr>
        <p:spPr>
          <a:xfrm>
            <a:off x="4034970" y="1004310"/>
            <a:ext cx="5108785" cy="400110"/>
          </a:xfrm>
          <a:prstGeom prst="rect">
            <a:avLst/>
          </a:prstGeom>
        </p:spPr>
        <p:txBody>
          <a:bodyPr wrap="square">
            <a:spAutoFit/>
          </a:bodyPr>
          <a:lstStyle/>
          <a:p>
            <a:r>
              <a:rPr lang="da-DK" sz="2000" dirty="0">
                <a:latin typeface="Calibri Light" panose="020F0302020204030204" pitchFamily="34" charset="0"/>
                <a:cs typeface="Arial" panose="020B0604020202020204" pitchFamily="34" charset="0"/>
              </a:rPr>
              <a:t>Mobile Laptop Computer Desk </a:t>
            </a:r>
            <a:r>
              <a:rPr lang="da-DK" sz="2000" dirty="0" smtClean="0">
                <a:latin typeface="Calibri Light" panose="020F0302020204030204" pitchFamily="34" charset="0"/>
                <a:cs typeface="Arial" panose="020B0604020202020204" pitchFamily="34" charset="0"/>
              </a:rPr>
              <a:t>Cart, White</a:t>
            </a:r>
            <a:endParaRPr lang="en-US" sz="2000" dirty="0">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2949465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9132"/>
          <a:stretch/>
        </p:blipFill>
        <p:spPr>
          <a:xfrm>
            <a:off x="329255" y="1342864"/>
            <a:ext cx="4117450" cy="5091565"/>
          </a:xfrm>
          <a:prstGeom prst="rect">
            <a:avLst/>
          </a:prstGeom>
        </p:spPr>
      </p:pic>
      <p:sp>
        <p:nvSpPr>
          <p:cNvPr id="6" name="Rectangle 5"/>
          <p:cNvSpPr/>
          <p:nvPr/>
        </p:nvSpPr>
        <p:spPr>
          <a:xfrm>
            <a:off x="4238026" y="1004310"/>
            <a:ext cx="4463310" cy="400110"/>
          </a:xfrm>
          <a:prstGeom prst="rect">
            <a:avLst/>
          </a:prstGeom>
        </p:spPr>
        <p:txBody>
          <a:bodyPr wrap="square">
            <a:spAutoFit/>
          </a:bodyPr>
          <a:lstStyle/>
          <a:p>
            <a:r>
              <a:rPr lang="da-DK" sz="2000" dirty="0">
                <a:latin typeface="+mj-lt"/>
                <a:cs typeface="Arial" panose="020B0604020202020204" pitchFamily="34" charset="0"/>
              </a:rPr>
              <a:t> Tilting Mobile Laptop Desk Cart, Walnut</a:t>
            </a:r>
            <a:endParaRPr lang="en-US" sz="2000" dirty="0">
              <a:latin typeface="+mj-lt"/>
              <a:cs typeface="Arial" panose="020B0604020202020204" pitchFamily="34" charset="0"/>
            </a:endParaRPr>
          </a:p>
        </p:txBody>
      </p:sp>
      <p:sp>
        <p:nvSpPr>
          <p:cNvPr id="7" name="Rectangle 6"/>
          <p:cNvSpPr/>
          <p:nvPr/>
        </p:nvSpPr>
        <p:spPr>
          <a:xfrm>
            <a:off x="4446705" y="1342864"/>
            <a:ext cx="4467991" cy="3477875"/>
          </a:xfrm>
          <a:prstGeom prst="rect">
            <a:avLst/>
          </a:prstGeom>
        </p:spPr>
        <p:txBody>
          <a:bodyPr wrap="square">
            <a:spAutoFit/>
          </a:bodyPr>
          <a:lstStyle/>
          <a:p>
            <a:r>
              <a:rPr lang="en-US" sz="1400" dirty="0">
                <a:latin typeface="+mj-lt"/>
              </a:rPr>
              <a:t>Features</a:t>
            </a:r>
          </a:p>
          <a:p>
            <a:pPr marL="171450" indent="-171450">
              <a:buFont typeface="Arial" panose="020B0604020202020204" pitchFamily="34" charset="0"/>
              <a:buChar char="•"/>
            </a:pPr>
            <a:r>
              <a:rPr lang="en-US" sz="1200" dirty="0"/>
              <a:t>Tilt the angle of the tabletop for a more natural working position while typing, writing or drawing</a:t>
            </a:r>
          </a:p>
          <a:p>
            <a:pPr marL="171450" indent="-171450">
              <a:buFont typeface="Arial" panose="020B0604020202020204" pitchFamily="34" charset="0"/>
              <a:buChar char="•"/>
            </a:pPr>
            <a:r>
              <a:rPr lang="en-US" sz="1200" dirty="0"/>
              <a:t>Ledge prevents work from sliding off the table when tilted</a:t>
            </a:r>
          </a:p>
          <a:p>
            <a:pPr marL="171450" indent="-171450">
              <a:buFont typeface="Arial" panose="020B0604020202020204" pitchFamily="34" charset="0"/>
              <a:buChar char="•"/>
            </a:pPr>
            <a:r>
              <a:rPr lang="en-US" sz="1200" dirty="0">
                <a:cs typeface="Arial" panose="020B0604020202020204" pitchFamily="34" charset="0"/>
              </a:rPr>
              <a:t>Lift and lower the desk manually by turning a knob</a:t>
            </a:r>
            <a:endParaRPr lang="en-US" sz="1200" dirty="0"/>
          </a:p>
          <a:p>
            <a:pPr marL="171450" indent="-171450">
              <a:buFont typeface="Arial" panose="020B0604020202020204" pitchFamily="34" charset="0"/>
              <a:buChar char="•"/>
            </a:pPr>
            <a:r>
              <a:rPr lang="en-US" sz="1200" dirty="0"/>
              <a:t>Scratch-resistant desk top</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Wide, steel base ensures wobble-free use</a:t>
            </a:r>
          </a:p>
          <a:p>
            <a:pPr marL="171450" indent="-171450">
              <a:buFont typeface="Arial" panose="020B0604020202020204" pitchFamily="34" charset="0"/>
              <a:buChar char="•"/>
            </a:pPr>
            <a:r>
              <a:rPr lang="en-US" sz="1200" dirty="0"/>
              <a:t>Four 2-inch casters (2 locking) allow your work to travel with you anywhere in the office or at home.</a:t>
            </a:r>
          </a:p>
          <a:p>
            <a:r>
              <a:rPr lang="en-US" sz="1200" dirty="0"/>
              <a:t/>
            </a:r>
            <a:br>
              <a:rPr lang="en-US" sz="1200" dirty="0"/>
            </a:br>
            <a:r>
              <a:rPr lang="en-US" sz="1400" dirty="0">
                <a:latin typeface="+mj-lt"/>
              </a:rPr>
              <a:t>Specifications</a:t>
            </a:r>
            <a:endParaRPr lang="en-US" sz="1200" dirty="0">
              <a:latin typeface="+mj-lt"/>
            </a:endParaRPr>
          </a:p>
          <a:p>
            <a:pPr marL="171450" indent="-171450">
              <a:buFont typeface="Arial" panose="020B0604020202020204" pitchFamily="34" charset="0"/>
              <a:buChar char="•"/>
            </a:pPr>
            <a:r>
              <a:rPr lang="en-US" sz="1200" dirty="0"/>
              <a:t>Top Material: MDF wood with laminate finish </a:t>
            </a:r>
            <a:endParaRPr lang="en-US" sz="1200" dirty="0" smtClean="0"/>
          </a:p>
          <a:p>
            <a:pPr marL="171450" indent="-171450">
              <a:buFont typeface="Arial" panose="020B0604020202020204" pitchFamily="34" charset="0"/>
              <a:buChar char="•"/>
            </a:pPr>
            <a:r>
              <a:rPr lang="en-US" sz="1200" dirty="0" smtClean="0"/>
              <a:t>Top </a:t>
            </a:r>
            <a:r>
              <a:rPr lang="en-US" sz="1200" dirty="0"/>
              <a:t>Area: </a:t>
            </a:r>
            <a:r>
              <a:rPr lang="pl-PL" sz="1200" dirty="0"/>
              <a:t>23.6" W x 20.5" D </a:t>
            </a:r>
            <a:endParaRPr lang="en-US" sz="1200" dirty="0"/>
          </a:p>
          <a:p>
            <a:pPr marL="171450" indent="-171450">
              <a:buFont typeface="Arial" panose="020B0604020202020204" pitchFamily="34" charset="0"/>
              <a:buChar char="•"/>
            </a:pPr>
            <a:r>
              <a:rPr lang="en-US" sz="1200" dirty="0"/>
              <a:t>Adjustment Type: Manual</a:t>
            </a:r>
          </a:p>
          <a:p>
            <a:pPr marL="171450" indent="-171450">
              <a:buFont typeface="Arial" panose="020B0604020202020204" pitchFamily="34" charset="0"/>
              <a:buChar char="•"/>
            </a:pPr>
            <a:r>
              <a:rPr lang="en-US" sz="1200" dirty="0"/>
              <a:t>Adjustment Range: </a:t>
            </a:r>
            <a:r>
              <a:rPr lang="pl-PL" sz="1200" dirty="0"/>
              <a:t>23.62" </a:t>
            </a:r>
            <a:r>
              <a:rPr lang="en-US" sz="1200" dirty="0"/>
              <a:t>to</a:t>
            </a:r>
            <a:r>
              <a:rPr lang="pl-PL" sz="1200" dirty="0"/>
              <a:t> 36.41"</a:t>
            </a:r>
            <a:r>
              <a:rPr lang="en-US" sz="1200" dirty="0"/>
              <a:t> H  </a:t>
            </a:r>
          </a:p>
          <a:p>
            <a:pPr marL="171450" indent="-171450">
              <a:buFont typeface="Arial" panose="020B0604020202020204" pitchFamily="34" charset="0"/>
              <a:buChar char="•"/>
            </a:pPr>
            <a:r>
              <a:rPr lang="en-US" sz="1200" dirty="0"/>
              <a:t>Overall Size: </a:t>
            </a:r>
            <a:r>
              <a:rPr lang="pl-PL" sz="1200" dirty="0"/>
              <a:t>23.6" W x 20.5" D x (23.6" to 36.4" H)</a:t>
            </a:r>
            <a:endParaRPr lang="en-US" sz="1200" dirty="0"/>
          </a:p>
          <a:p>
            <a:pPr marL="171450" indent="-171450">
              <a:buFont typeface="Arial" panose="020B0604020202020204" pitchFamily="34" charset="0"/>
              <a:buChar char="•"/>
            </a:pPr>
            <a:r>
              <a:rPr lang="en-US" sz="1200" dirty="0"/>
              <a:t>Weight Capacity: 15 lbs.</a:t>
            </a:r>
            <a:endParaRPr lang="en-US" sz="1400" dirty="0">
              <a:latin typeface="Arial" panose="020B0604020202020204" pitchFamily="34" charset="0"/>
              <a:cs typeface="Arial" panose="020B0604020202020204" pitchFamily="34" charset="0"/>
            </a:endParaRPr>
          </a:p>
        </p:txBody>
      </p:sp>
      <p:sp>
        <p:nvSpPr>
          <p:cNvPr id="8" name="Rectangle 7"/>
          <p:cNvSpPr/>
          <p:nvPr/>
        </p:nvSpPr>
        <p:spPr>
          <a:xfrm>
            <a:off x="7800598" y="1"/>
            <a:ext cx="1343402" cy="523220"/>
          </a:xfrm>
          <a:prstGeom prst="rect">
            <a:avLst/>
          </a:prstGeom>
        </p:spPr>
        <p:txBody>
          <a:bodyPr wrap="square">
            <a:spAutoFit/>
          </a:bodyPr>
          <a:lstStyle/>
          <a:p>
            <a:pPr marL="0" lvl="1" algn="r"/>
            <a:r>
              <a:rPr lang="en-US" sz="1400" dirty="0">
                <a:latin typeface="+mj-lt"/>
                <a:cs typeface="Arial" panose="020B0604020202020204" pitchFamily="34" charset="0"/>
              </a:rPr>
              <a:t>Model: WEB344</a:t>
            </a:r>
          </a:p>
          <a:p>
            <a:pPr marL="0" lvl="1" algn="r"/>
            <a:r>
              <a:rPr lang="en-US" sz="1400" dirty="0">
                <a:latin typeface="+mj-lt"/>
                <a:cs typeface="Arial" panose="020B0604020202020204" pitchFamily="34" charset="0"/>
              </a:rPr>
              <a:t>MSRP: $49.99</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76" y="90433"/>
            <a:ext cx="3079205" cy="432082"/>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2595" y="5031671"/>
            <a:ext cx="1826328" cy="182632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8368" y="5031671"/>
            <a:ext cx="1826328" cy="1826328"/>
          </a:xfrm>
          <a:prstGeom prst="rect">
            <a:avLst/>
          </a:prstGeom>
        </p:spPr>
      </p:pic>
    </p:spTree>
    <p:extLst>
      <p:ext uri="{BB962C8B-B14F-4D97-AF65-F5344CB8AC3E}">
        <p14:creationId xmlns:p14="http://schemas.microsoft.com/office/powerpoint/2010/main" val="1376416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0980" t="3059"/>
          <a:stretch/>
        </p:blipFill>
        <p:spPr>
          <a:xfrm>
            <a:off x="120576" y="1411547"/>
            <a:ext cx="3843745" cy="5028442"/>
          </a:xfrm>
          <a:prstGeom prst="rect">
            <a:avLst/>
          </a:prstGeom>
        </p:spPr>
      </p:pic>
      <p:sp>
        <p:nvSpPr>
          <p:cNvPr id="6" name="Rectangle 5"/>
          <p:cNvSpPr/>
          <p:nvPr/>
        </p:nvSpPr>
        <p:spPr>
          <a:xfrm>
            <a:off x="4238026" y="1011437"/>
            <a:ext cx="4387814" cy="400110"/>
          </a:xfrm>
          <a:prstGeom prst="rect">
            <a:avLst/>
          </a:prstGeom>
        </p:spPr>
        <p:txBody>
          <a:bodyPr wrap="square">
            <a:spAutoFit/>
          </a:bodyPr>
          <a:lstStyle/>
          <a:p>
            <a:r>
              <a:rPr lang="da-DK" sz="2000" dirty="0">
                <a:latin typeface="+mj-lt"/>
                <a:cs typeface="Arial" panose="020B0604020202020204" pitchFamily="34" charset="0"/>
              </a:rPr>
              <a:t> Tilting Mobile Laptop Desk Cart, Black</a:t>
            </a:r>
            <a:endParaRPr lang="en-US" sz="2000" dirty="0">
              <a:latin typeface="+mj-lt"/>
              <a:cs typeface="Arial" panose="020B0604020202020204" pitchFamily="34" charset="0"/>
            </a:endParaRPr>
          </a:p>
        </p:txBody>
      </p:sp>
      <p:sp>
        <p:nvSpPr>
          <p:cNvPr id="7" name="Rectangle 6"/>
          <p:cNvSpPr/>
          <p:nvPr/>
        </p:nvSpPr>
        <p:spPr>
          <a:xfrm>
            <a:off x="4446706" y="1349991"/>
            <a:ext cx="4467990" cy="3447098"/>
          </a:xfrm>
          <a:prstGeom prst="rect">
            <a:avLst/>
          </a:prstGeom>
        </p:spPr>
        <p:txBody>
          <a:bodyPr wrap="square">
            <a:spAutoFit/>
          </a:bodyPr>
          <a:lstStyle/>
          <a:p>
            <a:r>
              <a:rPr lang="en-US" sz="1400" dirty="0">
                <a:latin typeface="+mj-lt"/>
              </a:rPr>
              <a:t>Features</a:t>
            </a:r>
          </a:p>
          <a:p>
            <a:pPr marL="171450" indent="-171450">
              <a:buFont typeface="Arial" panose="020B0604020202020204" pitchFamily="34" charset="0"/>
              <a:buChar char="•"/>
            </a:pPr>
            <a:r>
              <a:rPr lang="en-US" sz="1200" dirty="0"/>
              <a:t>Tilt the angle of the tabletop for a more natural working position while typing, writing or drawing</a:t>
            </a:r>
          </a:p>
          <a:p>
            <a:pPr marL="171450" indent="-171450">
              <a:buFont typeface="Arial" panose="020B0604020202020204" pitchFamily="34" charset="0"/>
              <a:buChar char="•"/>
            </a:pPr>
            <a:r>
              <a:rPr lang="en-US" sz="1200" dirty="0"/>
              <a:t>Ledge prevents work from sliding off the table when tilted</a:t>
            </a:r>
          </a:p>
          <a:p>
            <a:pPr marL="171450" indent="-171450">
              <a:buFont typeface="Arial" panose="020B0604020202020204" pitchFamily="34" charset="0"/>
              <a:buChar char="•"/>
            </a:pPr>
            <a:r>
              <a:rPr lang="en-US" sz="1200" dirty="0">
                <a:cs typeface="Arial" panose="020B0604020202020204" pitchFamily="34" charset="0"/>
              </a:rPr>
              <a:t>Lift and lower the desk manually by turning a knob</a:t>
            </a:r>
            <a:endParaRPr lang="en-US" sz="1200" dirty="0"/>
          </a:p>
          <a:p>
            <a:pPr marL="171450" indent="-171450">
              <a:buFont typeface="Arial" panose="020B0604020202020204" pitchFamily="34" charset="0"/>
              <a:buChar char="•"/>
            </a:pPr>
            <a:r>
              <a:rPr lang="en-US" sz="1200" dirty="0"/>
              <a:t>Scratch-resistant desk top</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Wide, steel base ensures wobble-free use</a:t>
            </a:r>
          </a:p>
          <a:p>
            <a:pPr marL="171450" indent="-171450">
              <a:buFont typeface="Arial" panose="020B0604020202020204" pitchFamily="34" charset="0"/>
              <a:buChar char="•"/>
            </a:pPr>
            <a:r>
              <a:rPr lang="en-US" sz="1200" dirty="0"/>
              <a:t>Four 2-inch casters (2 locking) allow your work to travel with you anywhere in the office or at home.</a:t>
            </a:r>
          </a:p>
          <a:p>
            <a:pPr marL="171450" indent="-171450">
              <a:buFont typeface="Arial" panose="020B0604020202020204" pitchFamily="34" charset="0"/>
              <a:buChar char="•"/>
            </a:pPr>
            <a:endParaRPr lang="en-US" sz="1200" dirty="0"/>
          </a:p>
          <a:p>
            <a:r>
              <a:rPr lang="en-US" sz="1400" dirty="0">
                <a:latin typeface="+mj-lt"/>
              </a:rPr>
              <a:t>Specifications</a:t>
            </a:r>
          </a:p>
          <a:p>
            <a:pPr marL="171450" indent="-171450">
              <a:buFont typeface="Arial" panose="020B0604020202020204" pitchFamily="34" charset="0"/>
              <a:buChar char="•"/>
            </a:pPr>
            <a:r>
              <a:rPr lang="en-US" sz="1200" dirty="0"/>
              <a:t>Top Material: MDF wood with laminate finish</a:t>
            </a:r>
          </a:p>
          <a:p>
            <a:pPr marL="171450" indent="-171450">
              <a:buFont typeface="Arial" panose="020B0604020202020204" pitchFamily="34" charset="0"/>
              <a:buChar char="•"/>
            </a:pPr>
            <a:r>
              <a:rPr lang="en-US" sz="1200" dirty="0"/>
              <a:t>Top Area: </a:t>
            </a:r>
            <a:r>
              <a:rPr lang="pl-PL" sz="1200" dirty="0"/>
              <a:t>23.6" W x 20.5" D </a:t>
            </a:r>
            <a:endParaRPr lang="en-US" sz="1200" dirty="0"/>
          </a:p>
          <a:p>
            <a:pPr marL="171450" indent="-171450">
              <a:buFont typeface="Arial" panose="020B0604020202020204" pitchFamily="34" charset="0"/>
              <a:buChar char="•"/>
            </a:pPr>
            <a:r>
              <a:rPr lang="en-US" sz="1200" dirty="0"/>
              <a:t>Adjustment Type: Manual</a:t>
            </a:r>
          </a:p>
          <a:p>
            <a:pPr marL="171450" indent="-171450">
              <a:buFont typeface="Arial" panose="020B0604020202020204" pitchFamily="34" charset="0"/>
              <a:buChar char="•"/>
            </a:pPr>
            <a:r>
              <a:rPr lang="en-US" sz="1200" dirty="0"/>
              <a:t>Adjustment Range: </a:t>
            </a:r>
            <a:r>
              <a:rPr lang="pl-PL" sz="1200" dirty="0"/>
              <a:t>23.62" </a:t>
            </a:r>
            <a:r>
              <a:rPr lang="en-US" sz="1200" dirty="0"/>
              <a:t>to</a:t>
            </a:r>
            <a:r>
              <a:rPr lang="pl-PL" sz="1200" dirty="0"/>
              <a:t> 36.41"</a:t>
            </a:r>
            <a:r>
              <a:rPr lang="en-US" sz="1200" dirty="0"/>
              <a:t> H  </a:t>
            </a:r>
          </a:p>
          <a:p>
            <a:pPr marL="171450" indent="-171450">
              <a:buFont typeface="Arial" panose="020B0604020202020204" pitchFamily="34" charset="0"/>
              <a:buChar char="•"/>
            </a:pPr>
            <a:r>
              <a:rPr lang="en-US" sz="1200" dirty="0"/>
              <a:t>Overall Size: </a:t>
            </a:r>
            <a:r>
              <a:rPr lang="pl-PL" sz="1200" dirty="0"/>
              <a:t>23.6" W x 20.5" D x (23.6" to 36.4" H)</a:t>
            </a:r>
            <a:endParaRPr lang="en-US" sz="1200" dirty="0"/>
          </a:p>
          <a:p>
            <a:pPr marL="171450" indent="-171450">
              <a:buFont typeface="Arial" panose="020B0604020202020204" pitchFamily="34" charset="0"/>
              <a:buChar char="•"/>
            </a:pPr>
            <a:r>
              <a:rPr lang="en-US" sz="1200" dirty="0"/>
              <a:t>Weight Capacity: 15 lbs.</a:t>
            </a:r>
            <a:endParaRPr lang="en-US" sz="1400" dirty="0">
              <a:latin typeface="Arial" panose="020B0604020202020204" pitchFamily="34" charset="0"/>
              <a:cs typeface="Arial" panose="020B0604020202020204" pitchFamily="34" charset="0"/>
            </a:endParaRPr>
          </a:p>
        </p:txBody>
      </p:sp>
      <p:sp>
        <p:nvSpPr>
          <p:cNvPr id="8" name="Rectangle 7"/>
          <p:cNvSpPr/>
          <p:nvPr/>
        </p:nvSpPr>
        <p:spPr>
          <a:xfrm>
            <a:off x="7800598" y="0"/>
            <a:ext cx="1343402" cy="523220"/>
          </a:xfrm>
          <a:prstGeom prst="rect">
            <a:avLst/>
          </a:prstGeom>
        </p:spPr>
        <p:txBody>
          <a:bodyPr wrap="square">
            <a:spAutoFit/>
          </a:bodyPr>
          <a:lstStyle/>
          <a:p>
            <a:pPr marL="0" lvl="1" algn="r"/>
            <a:r>
              <a:rPr lang="en-US" sz="1400" dirty="0">
                <a:latin typeface="+mj-lt"/>
                <a:cs typeface="Arial" panose="020B0604020202020204" pitchFamily="34" charset="0"/>
              </a:rPr>
              <a:t>Model: WEB361</a:t>
            </a:r>
          </a:p>
          <a:p>
            <a:pPr marL="0" lvl="1" algn="r"/>
            <a:r>
              <a:rPr lang="en-US" sz="1400" dirty="0">
                <a:latin typeface="+mj-lt"/>
                <a:cs typeface="Arial" panose="020B0604020202020204" pitchFamily="34" charset="0"/>
              </a:rPr>
              <a:t>MSRP: $49.99</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76" y="90433"/>
            <a:ext cx="3079205" cy="432082"/>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7990" y="5005768"/>
            <a:ext cx="1852231" cy="185223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2465" y="5005151"/>
            <a:ext cx="1852231" cy="1852231"/>
          </a:xfrm>
          <a:prstGeom prst="rect">
            <a:avLst/>
          </a:prstGeom>
        </p:spPr>
      </p:pic>
    </p:spTree>
    <p:extLst>
      <p:ext uri="{BB962C8B-B14F-4D97-AF65-F5344CB8AC3E}">
        <p14:creationId xmlns:p14="http://schemas.microsoft.com/office/powerpoint/2010/main" val="3389250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4317008" y="1071893"/>
            <a:ext cx="4909336" cy="400110"/>
          </a:xfrm>
          <a:prstGeom prst="rect">
            <a:avLst/>
          </a:prstGeom>
          <a:noFill/>
        </p:spPr>
        <p:txBody>
          <a:bodyPr wrap="square" rtlCol="0">
            <a:spAutoFit/>
          </a:bodyPr>
          <a:lstStyle/>
          <a:p>
            <a:r>
              <a:rPr lang="en-US" sz="2000" dirty="0">
                <a:latin typeface="+mj-lt"/>
                <a:cs typeface="Arial" panose="020B0604020202020204" pitchFamily="34" charset="0"/>
              </a:rPr>
              <a:t>Sit-Stand Desk Cart </a:t>
            </a:r>
            <a:r>
              <a:rPr lang="en-US" sz="2000" dirty="0" smtClean="0">
                <a:latin typeface="+mj-lt"/>
                <a:cs typeface="Arial" panose="020B0604020202020204" pitchFamily="34" charset="0"/>
              </a:rPr>
              <a:t>with Side </a:t>
            </a:r>
            <a:r>
              <a:rPr lang="en-US" sz="2000" dirty="0">
                <a:latin typeface="+mj-lt"/>
                <a:cs typeface="Arial" panose="020B0604020202020204" pitchFamily="34" charset="0"/>
              </a:rPr>
              <a:t>Table</a:t>
            </a:r>
          </a:p>
        </p:txBody>
      </p:sp>
      <p:sp>
        <p:nvSpPr>
          <p:cNvPr id="8" name="Rectangle 7"/>
          <p:cNvSpPr/>
          <p:nvPr/>
        </p:nvSpPr>
        <p:spPr>
          <a:xfrm>
            <a:off x="4444826" y="1424782"/>
            <a:ext cx="4469869" cy="3847207"/>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Side table mounts to either side of the desk</a:t>
            </a:r>
          </a:p>
          <a:p>
            <a:pPr marL="171450" indent="-171450">
              <a:buFont typeface="Arial" panose="020B0604020202020204" pitchFamily="34" charset="0"/>
              <a:buChar char="•"/>
            </a:pPr>
            <a:r>
              <a:rPr lang="en-US" sz="1200" dirty="0"/>
              <a:t>Tilt the angle of the tabletop for a more natural working position while typing, writing or drawing</a:t>
            </a:r>
          </a:p>
          <a:p>
            <a:pPr marL="171450" indent="-171450">
              <a:buFont typeface="Arial" panose="020B0604020202020204" pitchFamily="34" charset="0"/>
              <a:buChar char="•"/>
            </a:pPr>
            <a:r>
              <a:rPr lang="en-US" sz="1200" dirty="0"/>
              <a:t>Ledge prevents work from sliding off the table when tilted</a:t>
            </a:r>
          </a:p>
          <a:p>
            <a:pPr marL="171450" indent="-171450">
              <a:buFont typeface="Arial" panose="020B0604020202020204" pitchFamily="34" charset="0"/>
              <a:buChar char="•"/>
            </a:pPr>
            <a:r>
              <a:rPr lang="en-US" sz="1200" dirty="0">
                <a:cs typeface="Arial" panose="020B0604020202020204" pitchFamily="34" charset="0"/>
              </a:rPr>
              <a:t>Lift and lower the desk manually by turning a knob</a:t>
            </a:r>
            <a:endParaRPr lang="en-US" sz="1200" dirty="0"/>
          </a:p>
          <a:p>
            <a:pPr marL="171450" indent="-171450">
              <a:buFont typeface="Arial" panose="020B0604020202020204" pitchFamily="34" charset="0"/>
              <a:buChar char="•"/>
            </a:pPr>
            <a:r>
              <a:rPr lang="en-US" sz="1200" dirty="0"/>
              <a:t>Scratch-resistant woodgrain desk top</a:t>
            </a:r>
          </a:p>
          <a:p>
            <a:pPr marL="171450" indent="-171450">
              <a:buFont typeface="Arial" panose="020B0604020202020204" pitchFamily="34" charset="0"/>
              <a:buChar char="•"/>
            </a:pPr>
            <a:r>
              <a:rPr lang="en-US" sz="1200" dirty="0"/>
              <a:t>Low-profile base for easy use near furniture like couches</a:t>
            </a:r>
          </a:p>
          <a:p>
            <a:pPr marL="171450" indent="-171450">
              <a:buFont typeface="Arial" panose="020B0604020202020204" pitchFamily="34" charset="0"/>
              <a:buChar char="•"/>
            </a:pPr>
            <a:r>
              <a:rPr lang="en-US" sz="1200" dirty="0"/>
              <a:t>Wide, steel base ensures wobble-free use</a:t>
            </a:r>
          </a:p>
          <a:p>
            <a:pPr marL="171450" indent="-171450">
              <a:buFont typeface="Arial" panose="020B0604020202020204" pitchFamily="34" charset="0"/>
              <a:buChar char="•"/>
            </a:pPr>
            <a:r>
              <a:rPr lang="en-US" sz="1200" dirty="0"/>
              <a:t>Four 1.5-inch casters (2 locking) allow your work to travel with you anywhere in the office or at home</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pPr marL="171450" indent="-171450">
              <a:buFont typeface="Arial" panose="020B0604020202020204" pitchFamily="34" charset="0"/>
              <a:buChar char="•"/>
            </a:pPr>
            <a:r>
              <a:rPr lang="en-US" sz="1200" dirty="0"/>
              <a:t>Top Material: MDF wood with laminate finish</a:t>
            </a:r>
          </a:p>
          <a:p>
            <a:pPr marL="171450" indent="-171450">
              <a:buFont typeface="Arial" panose="020B0604020202020204" pitchFamily="34" charset="0"/>
              <a:buChar char="•"/>
            </a:pPr>
            <a:r>
              <a:rPr lang="en-US" sz="1200" dirty="0"/>
              <a:t>Main Table Area: 17.75</a:t>
            </a:r>
            <a:r>
              <a:rPr lang="pl-PL" sz="1200" dirty="0"/>
              <a:t>"</a:t>
            </a:r>
            <a:r>
              <a:rPr lang="en-US" sz="1200" dirty="0"/>
              <a:t> W x 15.75</a:t>
            </a:r>
            <a:r>
              <a:rPr lang="pl-PL" sz="1200" dirty="0"/>
              <a:t>"</a:t>
            </a:r>
            <a:r>
              <a:rPr lang="en-US" sz="1200" dirty="0"/>
              <a:t> D </a:t>
            </a:r>
          </a:p>
          <a:p>
            <a:pPr marL="171450" indent="-171450">
              <a:buFont typeface="Arial" panose="020B0604020202020204" pitchFamily="34" charset="0"/>
              <a:buChar char="•"/>
            </a:pPr>
            <a:r>
              <a:rPr lang="en-US" sz="1200" dirty="0"/>
              <a:t>Side Table Area: 8.3</a:t>
            </a:r>
            <a:r>
              <a:rPr lang="pl-PL" sz="1200" dirty="0"/>
              <a:t>"</a:t>
            </a:r>
            <a:r>
              <a:rPr lang="en-US" sz="1200" dirty="0"/>
              <a:t> W x 9.8</a:t>
            </a:r>
            <a:r>
              <a:rPr lang="pl-PL" sz="1200" dirty="0"/>
              <a:t>"</a:t>
            </a:r>
            <a:r>
              <a:rPr lang="en-US" sz="1200" dirty="0"/>
              <a:t> D</a:t>
            </a:r>
          </a:p>
          <a:p>
            <a:pPr marL="171450" indent="-171450">
              <a:buFont typeface="Arial" panose="020B0604020202020204" pitchFamily="34" charset="0"/>
              <a:buChar char="•"/>
            </a:pPr>
            <a:r>
              <a:rPr lang="en-US" sz="1200" dirty="0"/>
              <a:t>Adjustment Type: Manual</a:t>
            </a:r>
          </a:p>
          <a:p>
            <a:pPr marL="171450" indent="-171450">
              <a:buFont typeface="Arial" panose="020B0604020202020204" pitchFamily="34" charset="0"/>
              <a:buChar char="•"/>
            </a:pPr>
            <a:r>
              <a:rPr lang="en-US" sz="1200" dirty="0"/>
              <a:t>Adjustment Range: </a:t>
            </a:r>
            <a:r>
              <a:rPr lang="pl-PL" sz="1200" dirty="0"/>
              <a:t>27.9" </a:t>
            </a:r>
            <a:r>
              <a:rPr lang="en-US" sz="1200" dirty="0"/>
              <a:t>to</a:t>
            </a:r>
            <a:r>
              <a:rPr lang="pl-PL" sz="1200" dirty="0"/>
              <a:t> 40.7"</a:t>
            </a:r>
            <a:r>
              <a:rPr lang="en-US" sz="1200" dirty="0"/>
              <a:t> H</a:t>
            </a:r>
          </a:p>
          <a:p>
            <a:pPr marL="171450" indent="-171450">
              <a:buFont typeface="Arial" panose="020B0604020202020204" pitchFamily="34" charset="0"/>
              <a:buChar char="•"/>
            </a:pPr>
            <a:r>
              <a:rPr lang="en-US" sz="1200" dirty="0"/>
              <a:t>Overall Size: </a:t>
            </a:r>
            <a:r>
              <a:rPr lang="pl-PL" sz="1200" dirty="0"/>
              <a:t>27.9"</a:t>
            </a:r>
            <a:r>
              <a:rPr lang="en-US" sz="1200" dirty="0"/>
              <a:t> </a:t>
            </a:r>
            <a:r>
              <a:rPr lang="pl-PL" sz="1200" dirty="0"/>
              <a:t>W x 15.9"</a:t>
            </a:r>
            <a:r>
              <a:rPr lang="en-US" sz="1200" dirty="0"/>
              <a:t> </a:t>
            </a:r>
            <a:r>
              <a:rPr lang="pl-PL" sz="1200" dirty="0"/>
              <a:t>D</a:t>
            </a:r>
            <a:r>
              <a:rPr lang="en-US" sz="1200" dirty="0"/>
              <a:t> </a:t>
            </a:r>
            <a:r>
              <a:rPr lang="pl-PL" sz="1200" dirty="0"/>
              <a:t> x </a:t>
            </a:r>
            <a:r>
              <a:rPr lang="en-US" sz="1200" dirty="0"/>
              <a:t>(</a:t>
            </a:r>
            <a:r>
              <a:rPr lang="pl-PL" sz="1200" dirty="0"/>
              <a:t>27.9" </a:t>
            </a:r>
            <a:r>
              <a:rPr lang="en-US" sz="1200" dirty="0"/>
              <a:t>to</a:t>
            </a:r>
            <a:r>
              <a:rPr lang="pl-PL" sz="1200" dirty="0"/>
              <a:t> 40.7"</a:t>
            </a:r>
            <a:r>
              <a:rPr lang="en-US" sz="1200" dirty="0"/>
              <a:t>) </a:t>
            </a:r>
            <a:r>
              <a:rPr lang="pl-PL" sz="1200" dirty="0"/>
              <a:t>H</a:t>
            </a:r>
            <a:endParaRPr lang="en-US" sz="1200" dirty="0"/>
          </a:p>
          <a:p>
            <a:pPr marL="171450" indent="-171450">
              <a:buFont typeface="Arial" panose="020B0604020202020204" pitchFamily="34" charset="0"/>
              <a:buChar char="•"/>
            </a:pPr>
            <a:r>
              <a:rPr lang="en-US" sz="1200" dirty="0"/>
              <a:t>Weight Capacity: 20 lbs.</a:t>
            </a:r>
            <a:endParaRPr lang="en-US" sz="14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76" y="90433"/>
            <a:ext cx="3079205" cy="432082"/>
          </a:xfrm>
          <a:prstGeom prst="rect">
            <a:avLst/>
          </a:prstGeom>
        </p:spPr>
      </p:pic>
      <p:sp>
        <p:nvSpPr>
          <p:cNvPr id="12" name="Rectangle 11"/>
          <p:cNvSpPr/>
          <p:nvPr/>
        </p:nvSpPr>
        <p:spPr>
          <a:xfrm>
            <a:off x="7800598" y="0"/>
            <a:ext cx="1343402" cy="523220"/>
          </a:xfrm>
          <a:prstGeom prst="rect">
            <a:avLst/>
          </a:prstGeom>
        </p:spPr>
        <p:txBody>
          <a:bodyPr wrap="square">
            <a:spAutoFit/>
          </a:bodyPr>
          <a:lstStyle/>
          <a:p>
            <a:pPr marL="0" lvl="1" algn="r"/>
            <a:r>
              <a:rPr lang="en-US" sz="1400" dirty="0">
                <a:latin typeface="+mj-lt"/>
                <a:cs typeface="Arial" panose="020B0604020202020204" pitchFamily="34" charset="0"/>
              </a:rPr>
              <a:t>Model: WEB234</a:t>
            </a:r>
          </a:p>
          <a:p>
            <a:pPr marL="0" lvl="1" algn="r"/>
            <a:r>
              <a:rPr lang="en-US" sz="1400" dirty="0">
                <a:latin typeface="+mj-lt"/>
                <a:cs typeface="Arial" panose="020B0604020202020204" pitchFamily="34" charset="0"/>
              </a:rPr>
              <a:t>MSRP: $49.99</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3220" r="15424"/>
          <a:stretch/>
        </p:blipFill>
        <p:spPr>
          <a:xfrm>
            <a:off x="442145" y="1071893"/>
            <a:ext cx="3341764" cy="544647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3868" y="5234237"/>
            <a:ext cx="1623761" cy="162376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7008" y="5234238"/>
            <a:ext cx="1623761" cy="1623761"/>
          </a:xfrm>
          <a:prstGeom prst="rect">
            <a:avLst/>
          </a:prstGeom>
        </p:spPr>
      </p:pic>
    </p:spTree>
    <p:extLst>
      <p:ext uri="{BB962C8B-B14F-4D97-AF65-F5344CB8AC3E}">
        <p14:creationId xmlns:p14="http://schemas.microsoft.com/office/powerpoint/2010/main" val="404725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6041" y="1185338"/>
            <a:ext cx="8423276" cy="5263749"/>
          </a:xfrm>
          <a:prstGeom prst="rect">
            <a:avLst/>
          </a:prstGeom>
        </p:spPr>
        <p:txBody>
          <a:bodyPr wrap="square">
            <a:spAutoFit/>
          </a:bodyPr>
          <a:lstStyle/>
          <a:p>
            <a:pPr>
              <a:lnSpc>
                <a:spcPct val="107000"/>
              </a:lnSpc>
              <a:spcAft>
                <a:spcPts val="800"/>
              </a:spcAft>
            </a:pPr>
            <a:r>
              <a:rPr lang="en-US" dirty="0">
                <a:solidFill>
                  <a:prstClr val="black"/>
                </a:solidFill>
                <a:ea typeface="Calibri" panose="020F0502020204030204" pitchFamily="34" charset="0"/>
                <a:cs typeface="Times New Roman" panose="02020603050405020304" pitchFamily="18" charset="0"/>
              </a:rPr>
              <a:t>Personal Electronics Compatibility is Key</a:t>
            </a:r>
          </a:p>
          <a:p>
            <a:pPr>
              <a:lnSpc>
                <a:spcPct val="107000"/>
              </a:lnSpc>
              <a:spcAft>
                <a:spcPts val="800"/>
              </a:spcAft>
            </a:pPr>
            <a:r>
              <a:rPr lang="en-US" sz="1200" dirty="0">
                <a:solidFill>
                  <a:prstClr val="black"/>
                </a:solidFill>
                <a:ea typeface="Calibri" panose="020F0502020204030204" pitchFamily="34" charset="0"/>
                <a:cs typeface="Times New Roman" panose="02020603050405020304" pitchFamily="18" charset="0"/>
              </a:rPr>
              <a:t>Charging functionality and multi-functional tables are what people are considering when they think of "home office" furniture. People want products that support their use of personal electronics. </a:t>
            </a:r>
          </a:p>
          <a:p>
            <a:pPr lvl="1">
              <a:lnSpc>
                <a:spcPct val="107000"/>
              </a:lnSpc>
              <a:spcAft>
                <a:spcPts val="800"/>
              </a:spcAft>
            </a:pPr>
            <a:r>
              <a:rPr lang="en-US" sz="1200" b="1" dirty="0">
                <a:solidFill>
                  <a:prstClr val="black"/>
                </a:solidFill>
              </a:rPr>
              <a:t>30% of polled customers </a:t>
            </a:r>
            <a:r>
              <a:rPr lang="en-US" sz="1200" dirty="0">
                <a:solidFill>
                  <a:prstClr val="black"/>
                </a:solidFill>
              </a:rPr>
              <a:t>responded that would </a:t>
            </a:r>
            <a:r>
              <a:rPr lang="en-US" sz="1200" b="1" dirty="0">
                <a:solidFill>
                  <a:prstClr val="black"/>
                </a:solidFill>
              </a:rPr>
              <a:t>definitely</a:t>
            </a:r>
            <a:r>
              <a:rPr lang="en-US" sz="1200" dirty="0">
                <a:solidFill>
                  <a:prstClr val="black"/>
                </a:solidFill>
              </a:rPr>
              <a:t> or </a:t>
            </a:r>
            <a:r>
              <a:rPr lang="en-US" sz="1200" b="1" dirty="0">
                <a:solidFill>
                  <a:prstClr val="black"/>
                </a:solidFill>
              </a:rPr>
              <a:t>very likely</a:t>
            </a:r>
            <a:r>
              <a:rPr lang="en-US" sz="1200" dirty="0">
                <a:solidFill>
                  <a:prstClr val="black"/>
                </a:solidFill>
              </a:rPr>
              <a:t> purchase furniture, a </a:t>
            </a:r>
            <a:r>
              <a:rPr lang="en-US" sz="1200" b="1" dirty="0">
                <a:solidFill>
                  <a:prstClr val="black"/>
                </a:solidFill>
              </a:rPr>
              <a:t>stand </a:t>
            </a:r>
            <a:r>
              <a:rPr lang="en-US" sz="1200" dirty="0">
                <a:solidFill>
                  <a:prstClr val="black"/>
                </a:solidFill>
              </a:rPr>
              <a:t>or </a:t>
            </a:r>
            <a:r>
              <a:rPr lang="en-US" sz="1200" b="1" dirty="0">
                <a:solidFill>
                  <a:prstClr val="black"/>
                </a:solidFill>
              </a:rPr>
              <a:t>mount</a:t>
            </a:r>
            <a:r>
              <a:rPr lang="en-US" sz="1200" dirty="0">
                <a:solidFill>
                  <a:prstClr val="black"/>
                </a:solidFill>
              </a:rPr>
              <a:t> to house a computing device. </a:t>
            </a:r>
          </a:p>
          <a:p>
            <a:pPr lvl="1"/>
            <a:r>
              <a:rPr lang="en-US" sz="1200" b="1" dirty="0">
                <a:solidFill>
                  <a:prstClr val="black"/>
                </a:solidFill>
              </a:rPr>
              <a:t>60% of polled customers </a:t>
            </a:r>
            <a:r>
              <a:rPr lang="en-US" sz="1200" dirty="0">
                <a:solidFill>
                  <a:prstClr val="black"/>
                </a:solidFill>
              </a:rPr>
              <a:t>think devices with charging capability are more attractive than they did a year ago, and that trend is </a:t>
            </a:r>
            <a:r>
              <a:rPr lang="en-US" sz="1200" b="1" dirty="0">
                <a:solidFill>
                  <a:prstClr val="black"/>
                </a:solidFill>
              </a:rPr>
              <a:t>moving upward</a:t>
            </a:r>
            <a:r>
              <a:rPr lang="en-US" sz="1200" dirty="0">
                <a:solidFill>
                  <a:prstClr val="black"/>
                </a:solidFill>
              </a:rPr>
              <a:t>.</a:t>
            </a:r>
          </a:p>
          <a:p>
            <a:pPr>
              <a:spcAft>
                <a:spcPts val="800"/>
              </a:spcAft>
            </a:pPr>
            <a:r>
              <a:rPr lang="en-US" sz="1600" b="1" dirty="0">
                <a:solidFill>
                  <a:prstClr val="black"/>
                </a:solidFill>
                <a:ea typeface="Calibri" panose="020F0502020204030204" pitchFamily="34" charset="0"/>
                <a:cs typeface="Times New Roman" panose="02020603050405020304" pitchFamily="18" charset="0"/>
              </a:rPr>
              <a:t/>
            </a:r>
            <a:br>
              <a:rPr lang="en-US" sz="1600" b="1" dirty="0">
                <a:solidFill>
                  <a:prstClr val="black"/>
                </a:solidFill>
                <a:ea typeface="Calibri" panose="020F0502020204030204" pitchFamily="34" charset="0"/>
                <a:cs typeface="Times New Roman" panose="02020603050405020304" pitchFamily="18" charset="0"/>
              </a:rPr>
            </a:br>
            <a:r>
              <a:rPr lang="en-US" dirty="0">
                <a:solidFill>
                  <a:prstClr val="black"/>
                </a:solidFill>
                <a:ea typeface="Calibri" panose="020F0502020204030204" pitchFamily="34" charset="0"/>
                <a:cs typeface="Times New Roman" panose="02020603050405020304" pitchFamily="18" charset="0"/>
              </a:rPr>
              <a:t>Less Bulky, Traditional Storage; More Lifestyle Focused Storage</a:t>
            </a:r>
          </a:p>
          <a:p>
            <a:pPr>
              <a:lnSpc>
                <a:spcPct val="107000"/>
              </a:lnSpc>
              <a:spcAft>
                <a:spcPts val="800"/>
              </a:spcAft>
            </a:pPr>
            <a:r>
              <a:rPr lang="en-US" sz="1200" dirty="0">
                <a:solidFill>
                  <a:prstClr val="black"/>
                </a:solidFill>
                <a:ea typeface="Calibri" panose="020F0502020204030204" pitchFamily="34" charset="0"/>
                <a:cs typeface="Times New Roman" panose="02020603050405020304" pitchFamily="18" charset="0"/>
              </a:rPr>
              <a:t>Modern consumers are less interested in desks with large, file-oriented, built-in storage due to the home computing revolution. As a result, the kind of storage and features that people want are changing. Home office furniture needs to connect with the consumers' lifestyle and taste. Support for technology is </a:t>
            </a:r>
            <a:r>
              <a:rPr lang="en-US" sz="1200" dirty="0" smtClean="0">
                <a:solidFill>
                  <a:prstClr val="black"/>
                </a:solidFill>
                <a:ea typeface="Calibri" panose="020F0502020204030204" pitchFamily="34" charset="0"/>
                <a:cs typeface="Times New Roman" panose="02020603050405020304" pitchFamily="18" charset="0"/>
              </a:rPr>
              <a:t>important</a:t>
            </a:r>
            <a:r>
              <a:rPr lang="en-US" sz="1200" dirty="0">
                <a:solidFill>
                  <a:prstClr val="black"/>
                </a:solidFill>
                <a:ea typeface="Calibri" panose="020F0502020204030204" pitchFamily="34" charset="0"/>
                <a:cs typeface="Times New Roman" panose="02020603050405020304" pitchFamily="18" charset="0"/>
              </a:rPr>
              <a:t>: USB/Wireless charging, keyboard trays, laptop risers, PC cages and cable management are key points.</a:t>
            </a:r>
            <a:endParaRPr lang="en-US" sz="1400" dirty="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r>
              <a:rPr lang="en-US" dirty="0">
                <a:solidFill>
                  <a:prstClr val="black"/>
                </a:solidFill>
                <a:ea typeface="Calibri" panose="020F0502020204030204" pitchFamily="34" charset="0"/>
                <a:cs typeface="Times New Roman" panose="02020603050405020304" pitchFamily="18" charset="0"/>
              </a:rPr>
              <a:t>Mobility, Accessibility, Portability</a:t>
            </a:r>
          </a:p>
          <a:p>
            <a:pPr>
              <a:lnSpc>
                <a:spcPct val="107000"/>
              </a:lnSpc>
              <a:spcAft>
                <a:spcPts val="800"/>
              </a:spcAft>
            </a:pPr>
            <a:r>
              <a:rPr lang="en-US" sz="1200" dirty="0" smtClean="0">
                <a:solidFill>
                  <a:prstClr val="black"/>
                </a:solidFill>
                <a:ea typeface="Calibri" panose="020F0502020204030204" pitchFamily="34" charset="0"/>
                <a:cs typeface="Times New Roman" panose="02020603050405020304" pitchFamily="18" charset="0"/>
              </a:rPr>
              <a:t>The </a:t>
            </a:r>
            <a:r>
              <a:rPr lang="en-US" sz="1200" dirty="0">
                <a:solidFill>
                  <a:prstClr val="black"/>
                </a:solidFill>
                <a:ea typeface="Calibri" panose="020F0502020204030204" pitchFamily="34" charset="0"/>
                <a:cs typeface="Times New Roman" panose="02020603050405020304" pitchFamily="18" charset="0"/>
              </a:rPr>
              <a:t>ability to work in multiple spaces of a home, or even in different areas of an office building, can be </a:t>
            </a:r>
            <a:r>
              <a:rPr lang="en-US" sz="1200" dirty="0" smtClean="0">
                <a:solidFill>
                  <a:prstClr val="black"/>
                </a:solidFill>
                <a:ea typeface="Calibri" panose="020F0502020204030204" pitchFamily="34" charset="0"/>
                <a:cs typeface="Times New Roman" panose="02020603050405020304" pitchFamily="18" charset="0"/>
              </a:rPr>
              <a:t>valuable for people with a need for a portable workspace. </a:t>
            </a:r>
            <a:r>
              <a:rPr lang="en-US" sz="1200" dirty="0">
                <a:solidFill>
                  <a:prstClr val="black"/>
                </a:solidFill>
                <a:ea typeface="Calibri" panose="020F0502020204030204" pitchFamily="34" charset="0"/>
                <a:cs typeface="Times New Roman" panose="02020603050405020304" pitchFamily="18" charset="0"/>
              </a:rPr>
              <a:t>More over, the mobility and adjustability of a desk is important to older and disabled users who use them near furniture like </a:t>
            </a:r>
            <a:r>
              <a:rPr lang="en-US" sz="1200" dirty="0" smtClean="0">
                <a:solidFill>
                  <a:prstClr val="black"/>
                </a:solidFill>
                <a:ea typeface="Calibri" panose="020F0502020204030204" pitchFamily="34" charset="0"/>
                <a:cs typeface="Times New Roman" panose="02020603050405020304" pitchFamily="18" charset="0"/>
              </a:rPr>
              <a:t>wheelchairs and beds.</a:t>
            </a:r>
            <a:endParaRPr lang="en-US" sz="1200" dirty="0">
              <a:solidFill>
                <a:prstClr val="black"/>
              </a:solidFill>
              <a:ea typeface="Calibri" panose="020F0502020204030204" pitchFamily="34" charset="0"/>
              <a:cs typeface="Times New Roman" panose="02020603050405020304" pitchFamily="18" charset="0"/>
            </a:endParaRPr>
          </a:p>
          <a:p>
            <a:pPr>
              <a:lnSpc>
                <a:spcPct val="107000"/>
              </a:lnSpc>
              <a:spcAft>
                <a:spcPts val="800"/>
              </a:spcAft>
            </a:pPr>
            <a:r>
              <a:rPr lang="en-US" dirty="0">
                <a:solidFill>
                  <a:prstClr val="black"/>
                </a:solidFill>
                <a:ea typeface="Calibri" panose="020F0502020204030204" pitchFamily="34" charset="0"/>
                <a:cs typeface="Times New Roman" panose="02020603050405020304" pitchFamily="18" charset="0"/>
              </a:rPr>
              <a:t>Influence from Schools and Millennials</a:t>
            </a:r>
            <a:endParaRPr lang="en-US" sz="1600" dirty="0">
              <a:solidFill>
                <a:prstClr val="black"/>
              </a:solidFill>
              <a:cs typeface="Times New Roman" panose="02020603050405020304" pitchFamily="18" charset="0"/>
            </a:endParaRPr>
          </a:p>
          <a:p>
            <a:pPr>
              <a:lnSpc>
                <a:spcPct val="107000"/>
              </a:lnSpc>
              <a:spcAft>
                <a:spcPts val="800"/>
              </a:spcAft>
            </a:pPr>
            <a:r>
              <a:rPr lang="en-US" sz="1200" dirty="0">
                <a:solidFill>
                  <a:prstClr val="black"/>
                </a:solidFill>
              </a:rPr>
              <a:t>The younger generation is less concerned with formality in their personal and professional worlds and like the freedom and collaborative environment enabled by mobile workspaces. Desk carts allow people to work together easily.</a:t>
            </a:r>
          </a:p>
        </p:txBody>
      </p:sp>
      <p:sp>
        <p:nvSpPr>
          <p:cNvPr id="8" name="Rectangle 7"/>
          <p:cNvSpPr/>
          <p:nvPr/>
        </p:nvSpPr>
        <p:spPr>
          <a:xfrm>
            <a:off x="-8642" y="456813"/>
            <a:ext cx="9152642" cy="400110"/>
          </a:xfrm>
          <a:prstGeom prst="rect">
            <a:avLst/>
          </a:prstGeom>
        </p:spPr>
        <p:txBody>
          <a:bodyPr wrap="square">
            <a:spAutoFit/>
          </a:bodyPr>
          <a:lstStyle/>
          <a:p>
            <a:pPr algn="ctr"/>
            <a:r>
              <a:rPr lang="en-US" sz="2000" dirty="0">
                <a:latin typeface="+mj-lt"/>
                <a:cs typeface="Arial" panose="020B0604020202020204" pitchFamily="34" charset="0"/>
              </a:rPr>
              <a:t>Consumer Workspace Trends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2623244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56923"/>
            <a:ext cx="9144000" cy="707886"/>
          </a:xfrm>
          <a:prstGeom prst="rect">
            <a:avLst/>
          </a:prstGeom>
        </p:spPr>
        <p:txBody>
          <a:bodyPr wrap="square">
            <a:spAutoFit/>
          </a:bodyPr>
          <a:lstStyle/>
          <a:p>
            <a:pPr algn="ctr"/>
            <a:r>
              <a:rPr lang="da-DK" sz="4000" b="1" dirty="0">
                <a:latin typeface="+mj-lt"/>
                <a:cs typeface="Arial" panose="020B0604020202020204" pitchFamily="34" charset="0"/>
              </a:rPr>
              <a:t>Pneumatic Sit-Stand Desks </a:t>
            </a:r>
            <a:endParaRPr lang="en-US" sz="4000" b="1" dirty="0">
              <a:latin typeface="+mj-lt"/>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239161" y="1564809"/>
            <a:ext cx="4665678" cy="486251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3435163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9343" t="13764" r="15286" b="11111"/>
          <a:stretch/>
        </p:blipFill>
        <p:spPr>
          <a:xfrm>
            <a:off x="370411" y="1763485"/>
            <a:ext cx="3657820" cy="4406201"/>
          </a:xfrm>
          <a:prstGeom prst="rect">
            <a:avLst/>
          </a:prstGeom>
        </p:spPr>
      </p:pic>
      <p:sp>
        <p:nvSpPr>
          <p:cNvPr id="8" name="Rectangle 7"/>
          <p:cNvSpPr/>
          <p:nvPr/>
        </p:nvSpPr>
        <p:spPr>
          <a:xfrm>
            <a:off x="7424369" y="0"/>
            <a:ext cx="1719631" cy="523220"/>
          </a:xfrm>
          <a:prstGeom prst="rect">
            <a:avLst/>
          </a:prstGeom>
        </p:spPr>
        <p:txBody>
          <a:bodyPr wrap="square">
            <a:spAutoFit/>
          </a:bodyPr>
          <a:lstStyle/>
          <a:p>
            <a:pPr marL="0" lvl="1" algn="r"/>
            <a:r>
              <a:rPr lang="en-US" sz="1400" dirty="0">
                <a:latin typeface="+mj-lt"/>
                <a:cs typeface="Arial" panose="020B0604020202020204" pitchFamily="34" charset="0"/>
              </a:rPr>
              <a:t>Model: OFF42630</a:t>
            </a:r>
          </a:p>
          <a:p>
            <a:pPr marL="0" lvl="1" algn="r"/>
            <a:r>
              <a:rPr lang="en-US" sz="1400" dirty="0">
                <a:latin typeface="+mj-lt"/>
                <a:cs typeface="Arial" panose="020B0604020202020204" pitchFamily="34" charset="0"/>
              </a:rPr>
              <a:t>MSRP: $</a:t>
            </a:r>
            <a:r>
              <a:rPr lang="en-US" sz="1400" dirty="0" smtClean="0">
                <a:latin typeface="+mj-lt"/>
                <a:cs typeface="Arial" panose="020B0604020202020204" pitchFamily="34" charset="0"/>
              </a:rPr>
              <a:t>99.99 </a:t>
            </a:r>
            <a:endParaRPr lang="en-US" sz="1400" dirty="0">
              <a:latin typeface="+mj-lt"/>
              <a:cs typeface="Arial" panose="020B0604020202020204" pitchFamily="34" charset="0"/>
            </a:endParaRPr>
          </a:p>
        </p:txBody>
      </p:sp>
      <p:sp>
        <p:nvSpPr>
          <p:cNvPr id="10" name="Rectangle 9"/>
          <p:cNvSpPr/>
          <p:nvPr/>
        </p:nvSpPr>
        <p:spPr>
          <a:xfrm>
            <a:off x="4583122" y="1610735"/>
            <a:ext cx="4337409" cy="3847207"/>
          </a:xfrm>
          <a:prstGeom prst="rect">
            <a:avLst/>
          </a:prstGeom>
        </p:spPr>
        <p:txBody>
          <a:bodyPr wrap="square">
            <a:spAutoFit/>
          </a:bodyPr>
          <a:lstStyle/>
          <a:p>
            <a:r>
              <a:rPr lang="en-US" sz="1400" dirty="0">
                <a:latin typeface="+mj-lt"/>
              </a:rPr>
              <a:t>Features</a:t>
            </a:r>
          </a:p>
          <a:p>
            <a:pPr marL="171450" indent="-171450">
              <a:buFont typeface="Arial" panose="020B0604020202020204" pitchFamily="34" charset="0"/>
              <a:buChar char="•"/>
            </a:pPr>
            <a:r>
              <a:rPr lang="en-US" sz="1200" dirty="0"/>
              <a:t>Large desktop with maple woodgrain print</a:t>
            </a:r>
          </a:p>
          <a:p>
            <a:pPr marL="171450" indent="-171450">
              <a:buFont typeface="Arial" panose="020B0604020202020204" pitchFamily="34" charset="0"/>
              <a:buChar char="•"/>
            </a:pPr>
            <a:r>
              <a:rPr lang="en-US" sz="1200" dirty="0"/>
              <a:t>Beveled desktop edges with rounded corners</a:t>
            </a:r>
          </a:p>
          <a:p>
            <a:pPr marL="171450" indent="-171450">
              <a:buFont typeface="Arial" panose="020B0604020202020204" pitchFamily="34" charset="0"/>
              <a:buChar char="•"/>
            </a:pPr>
            <a:r>
              <a:rPr lang="en-US" sz="1200" dirty="0"/>
              <a:t>Effortless pneumatic height adjustment with lever-operated</a:t>
            </a:r>
            <a:br>
              <a:rPr lang="en-US" sz="1200" dirty="0"/>
            </a:br>
            <a:r>
              <a:rPr lang="en-US" sz="1200" dirty="0"/>
              <a:t>gas-air cylinder </a:t>
            </a:r>
          </a:p>
          <a:p>
            <a:pPr marL="171450" indent="-171450">
              <a:buFont typeface="Arial" panose="020B0604020202020204" pitchFamily="34" charset="0"/>
              <a:buChar char="•"/>
            </a:pPr>
            <a:r>
              <a:rPr lang="en-US" sz="1200" dirty="0"/>
              <a:t>Steel frame powder-coated in dark brown epoxy</a:t>
            </a:r>
          </a:p>
          <a:p>
            <a:pPr marL="171450" indent="-171450">
              <a:buFont typeface="Arial" panose="020B0604020202020204" pitchFamily="34" charset="0"/>
              <a:buChar char="•"/>
            </a:pPr>
            <a:r>
              <a:rPr lang="en-US" sz="1200" dirty="0"/>
              <a:t>Wide rectangular base provides wobble-free use</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p>
          <a:p>
            <a:pPr marL="171450" indent="-171450">
              <a:buFont typeface="Arial" panose="020B0604020202020204" pitchFamily="34" charset="0"/>
              <a:buChar char="•"/>
            </a:pPr>
            <a:r>
              <a:rPr lang="en-US" sz="1200" dirty="0"/>
              <a:t>Top Material: MDF wood with laminate finish </a:t>
            </a:r>
            <a:endParaRPr lang="en-US" sz="1200" dirty="0" smtClean="0"/>
          </a:p>
          <a:p>
            <a:pPr marL="171450" indent="-171450">
              <a:buFont typeface="Arial" panose="020B0604020202020204" pitchFamily="34" charset="0"/>
              <a:buChar char="•"/>
            </a:pPr>
            <a:r>
              <a:rPr lang="en-US" sz="1200" dirty="0" smtClean="0"/>
              <a:t>Top </a:t>
            </a:r>
            <a:r>
              <a:rPr lang="en-US" sz="1200" dirty="0"/>
              <a:t>Area: 24.4" W x 16.9" D</a:t>
            </a:r>
          </a:p>
          <a:p>
            <a:pPr marL="171450" indent="-171450">
              <a:buFont typeface="Arial" panose="020B0604020202020204" pitchFamily="34" charset="0"/>
              <a:buChar char="•"/>
            </a:pPr>
            <a:r>
              <a:rPr lang="en-US" sz="1200" dirty="0"/>
              <a:t>Top Color: Maple</a:t>
            </a:r>
          </a:p>
          <a:p>
            <a:pPr marL="171450" indent="-171450">
              <a:buFont typeface="Arial" panose="020B0604020202020204" pitchFamily="34" charset="0"/>
              <a:buChar char="•"/>
            </a:pPr>
            <a:r>
              <a:rPr lang="en-US" sz="1200" dirty="0"/>
              <a:t>Frame Color: Dark Brown</a:t>
            </a:r>
          </a:p>
          <a:p>
            <a:pPr marL="171450" indent="-171450">
              <a:buFont typeface="Arial" panose="020B0604020202020204" pitchFamily="34" charset="0"/>
              <a:buChar char="•"/>
            </a:pPr>
            <a:r>
              <a:rPr lang="en-US" sz="1200" dirty="0"/>
              <a:t>Adjustment Type: Pneumatic</a:t>
            </a:r>
          </a:p>
          <a:p>
            <a:pPr marL="171450" indent="-171450">
              <a:buFont typeface="Arial" panose="020B0604020202020204" pitchFamily="34" charset="0"/>
              <a:buChar char="•"/>
            </a:pPr>
            <a:r>
              <a:rPr lang="en-US" sz="1200" dirty="0"/>
              <a:t>Adjustment Range: </a:t>
            </a:r>
            <a:r>
              <a:rPr lang="pl-PL" sz="1200" dirty="0"/>
              <a:t>2</a:t>
            </a:r>
            <a:r>
              <a:rPr lang="en-US" sz="1200" dirty="0"/>
              <a:t>9.3</a:t>
            </a:r>
            <a:r>
              <a:rPr lang="pl-PL" sz="1200" dirty="0"/>
              <a:t>" </a:t>
            </a:r>
            <a:r>
              <a:rPr lang="en-US" sz="1200" dirty="0"/>
              <a:t>to</a:t>
            </a:r>
            <a:r>
              <a:rPr lang="pl-PL" sz="1200" dirty="0"/>
              <a:t> 4</a:t>
            </a:r>
            <a:r>
              <a:rPr lang="en-US" sz="1200" dirty="0"/>
              <a:t>3</a:t>
            </a:r>
            <a:r>
              <a:rPr lang="pl-PL" sz="1200" dirty="0"/>
              <a:t>.</a:t>
            </a:r>
            <a:r>
              <a:rPr lang="en-US" sz="1200" dirty="0"/>
              <a:t>5</a:t>
            </a:r>
            <a:r>
              <a:rPr lang="pl-PL" sz="1200" dirty="0"/>
              <a:t>"</a:t>
            </a:r>
            <a:r>
              <a:rPr lang="en-US" sz="1200" dirty="0"/>
              <a:t> H</a:t>
            </a:r>
          </a:p>
          <a:p>
            <a:pPr marL="171450" indent="-171450">
              <a:buFont typeface="Arial" panose="020B0604020202020204" pitchFamily="34" charset="0"/>
              <a:buChar char="•"/>
            </a:pPr>
            <a:r>
              <a:rPr lang="en-US" sz="1200" dirty="0"/>
              <a:t>Overall Size: </a:t>
            </a:r>
            <a:r>
              <a:rPr lang="pl-PL" sz="1200" dirty="0"/>
              <a:t>24.4" W</a:t>
            </a:r>
            <a:r>
              <a:rPr lang="en-US" sz="1200" dirty="0"/>
              <a:t> x</a:t>
            </a:r>
            <a:r>
              <a:rPr lang="pl-PL" sz="1200" dirty="0"/>
              <a:t> </a:t>
            </a:r>
            <a:r>
              <a:rPr lang="en-US" sz="1200" dirty="0"/>
              <a:t>16.9</a:t>
            </a:r>
            <a:r>
              <a:rPr lang="pl-PL" sz="1200" dirty="0"/>
              <a:t>" D x (29.3" to 4</a:t>
            </a:r>
            <a:r>
              <a:rPr lang="en-US" sz="1200" dirty="0"/>
              <a:t>3</a:t>
            </a:r>
            <a:r>
              <a:rPr lang="pl-PL" sz="1200" dirty="0"/>
              <a:t>.</a:t>
            </a:r>
            <a:r>
              <a:rPr lang="en-US" sz="1200" dirty="0"/>
              <a:t>5</a:t>
            </a:r>
            <a:r>
              <a:rPr lang="pl-PL" sz="1200" dirty="0"/>
              <a:t>" H)</a:t>
            </a:r>
            <a:endParaRPr lang="en-US" sz="1200" dirty="0"/>
          </a:p>
          <a:p>
            <a:pPr marL="171450" indent="-171450">
              <a:buFont typeface="Arial" panose="020B0604020202020204" pitchFamily="34" charset="0"/>
              <a:buChar char="•"/>
            </a:pPr>
            <a:r>
              <a:rPr lang="en-US" sz="1200" dirty="0"/>
              <a:t>Weight Capacity: 35 lbs.</a:t>
            </a:r>
          </a:p>
          <a:p>
            <a:pPr marL="171450" indent="-171450">
              <a:buFont typeface="Arial" panose="020B0604020202020204" pitchFamily="34" charset="0"/>
              <a:buChar char="•"/>
            </a:pPr>
            <a:endParaRPr lang="en-US" sz="1200" dirty="0"/>
          </a:p>
        </p:txBody>
      </p:sp>
      <p:sp>
        <p:nvSpPr>
          <p:cNvPr id="11" name="TextBox 10"/>
          <p:cNvSpPr txBox="1"/>
          <p:nvPr/>
        </p:nvSpPr>
        <p:spPr>
          <a:xfrm>
            <a:off x="3859619" y="1148685"/>
            <a:ext cx="5284381" cy="400110"/>
          </a:xfrm>
          <a:prstGeom prst="rect">
            <a:avLst/>
          </a:prstGeom>
          <a:noFill/>
        </p:spPr>
        <p:txBody>
          <a:bodyPr wrap="square" rtlCol="0">
            <a:spAutoFit/>
          </a:bodyPr>
          <a:lstStyle/>
          <a:p>
            <a:r>
              <a:rPr lang="en-US" sz="2000" dirty="0" smtClean="0">
                <a:latin typeface="+mj-lt"/>
                <a:cs typeface="Arial" panose="020B0604020202020204" pitchFamily="34" charset="0"/>
              </a:rPr>
              <a:t>AIRLIFT® Pneumatic </a:t>
            </a:r>
            <a:r>
              <a:rPr lang="en-US" sz="2000" dirty="0">
                <a:latin typeface="+mj-lt"/>
                <a:cs typeface="Arial" panose="020B0604020202020204" pitchFamily="34" charset="0"/>
              </a:rPr>
              <a:t>Laptop Mobile Desk Cart</a:t>
            </a:r>
          </a:p>
        </p:txBody>
      </p:sp>
      <p:sp>
        <p:nvSpPr>
          <p:cNvPr id="12" name="TextBox 11"/>
          <p:cNvSpPr txBox="1"/>
          <p:nvPr/>
        </p:nvSpPr>
        <p:spPr>
          <a:xfrm>
            <a:off x="370411" y="3410940"/>
            <a:ext cx="2307771" cy="261610"/>
          </a:xfrm>
          <a:prstGeom prst="rect">
            <a:avLst/>
          </a:prstGeom>
          <a:noFill/>
        </p:spPr>
        <p:txBody>
          <a:bodyPr wrap="square" rtlCol="0">
            <a:spAutoFit/>
          </a:bodyPr>
          <a:lstStyle/>
          <a:p>
            <a:r>
              <a:rPr lang="en-US" sz="1100" i="1" dirty="0">
                <a:solidFill>
                  <a:schemeClr val="bg2">
                    <a:lumMod val="10000"/>
                  </a:schemeClr>
                </a:solidFill>
              </a:rPr>
              <a:t>AIRLIFT® Adjustment Lever</a:t>
            </a:r>
          </a:p>
        </p:txBody>
      </p:sp>
      <p:cxnSp>
        <p:nvCxnSpPr>
          <p:cNvPr id="13" name="Straight Arrow Connector 12"/>
          <p:cNvCxnSpPr/>
          <p:nvPr/>
        </p:nvCxnSpPr>
        <p:spPr>
          <a:xfrm flipH="1" flipV="1">
            <a:off x="688589" y="2483596"/>
            <a:ext cx="438744" cy="927344"/>
          </a:xfrm>
          <a:prstGeom prst="straightConnector1">
            <a:avLst/>
          </a:prstGeom>
          <a:ln>
            <a:solidFill>
              <a:schemeClr val="bg2">
                <a:lumMod val="10000"/>
              </a:schemeClr>
            </a:solidFill>
            <a:tailEnd type="triangle" w="lg" len="med"/>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1676167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727121" y="-3801"/>
            <a:ext cx="3416879" cy="738664"/>
          </a:xfrm>
          <a:prstGeom prst="rect">
            <a:avLst/>
          </a:prstGeom>
        </p:spPr>
        <p:txBody>
          <a:bodyPr wrap="square">
            <a:spAutoFit/>
          </a:bodyPr>
          <a:lstStyle/>
          <a:p>
            <a:pPr marL="0" lvl="1" algn="r"/>
            <a:r>
              <a:rPr lang="en-US" sz="1400" dirty="0">
                <a:latin typeface="+mj-lt"/>
                <a:cs typeface="Arial" panose="020B0604020202020204" pitchFamily="34" charset="0"/>
              </a:rPr>
              <a:t>Model: </a:t>
            </a:r>
            <a:r>
              <a:rPr lang="en-US" sz="1400" dirty="0" smtClean="0">
                <a:latin typeface="+mj-lt"/>
                <a:cs typeface="Arial" panose="020B0604020202020204" pitchFamily="34" charset="0"/>
              </a:rPr>
              <a:t>OFF65800</a:t>
            </a:r>
            <a:endParaRPr lang="en-US" sz="1400" dirty="0">
              <a:latin typeface="+mj-lt"/>
              <a:cs typeface="Arial" panose="020B0604020202020204" pitchFamily="34" charset="0"/>
            </a:endParaRPr>
          </a:p>
          <a:p>
            <a:pPr marL="0" lvl="1" algn="r"/>
            <a:r>
              <a:rPr lang="en-US" sz="1400" dirty="0">
                <a:latin typeface="+mj-lt"/>
                <a:cs typeface="Arial" panose="020B0604020202020204" pitchFamily="34" charset="0"/>
              </a:rPr>
              <a:t>MSRP: $</a:t>
            </a:r>
            <a:r>
              <a:rPr lang="en-US" sz="1400" dirty="0" smtClean="0">
                <a:latin typeface="+mj-lt"/>
                <a:cs typeface="Arial" panose="020B0604020202020204" pitchFamily="34" charset="0"/>
              </a:rPr>
              <a:t>179.99</a:t>
            </a:r>
            <a:r>
              <a:rPr lang="en-US" sz="1400" dirty="0">
                <a:latin typeface="+mj-lt"/>
                <a:cs typeface="Arial" panose="020B0604020202020204" pitchFamily="34" charset="0"/>
              </a:rPr>
              <a:t/>
            </a:r>
            <a:br>
              <a:rPr lang="en-US" sz="1400" dirty="0">
                <a:latin typeface="+mj-lt"/>
                <a:cs typeface="Arial" panose="020B0604020202020204" pitchFamily="34" charset="0"/>
              </a:rPr>
            </a:br>
            <a:r>
              <a:rPr lang="en-US" sz="1400" dirty="0">
                <a:latin typeface="+mj-lt"/>
                <a:cs typeface="Arial" panose="020B0604020202020204" pitchFamily="34" charset="0"/>
              </a:rPr>
              <a:t> </a:t>
            </a:r>
          </a:p>
        </p:txBody>
      </p:sp>
      <p:sp>
        <p:nvSpPr>
          <p:cNvPr id="15" name="TextBox 14"/>
          <p:cNvSpPr txBox="1"/>
          <p:nvPr/>
        </p:nvSpPr>
        <p:spPr>
          <a:xfrm>
            <a:off x="4010297" y="1148685"/>
            <a:ext cx="4686894" cy="400110"/>
          </a:xfrm>
          <a:prstGeom prst="rect">
            <a:avLst/>
          </a:prstGeom>
          <a:noFill/>
        </p:spPr>
        <p:txBody>
          <a:bodyPr wrap="square" rtlCol="0">
            <a:spAutoFit/>
          </a:bodyPr>
          <a:lstStyle/>
          <a:p>
            <a:r>
              <a:rPr lang="en-US" sz="2000" dirty="0" smtClean="0">
                <a:latin typeface="+mj-lt"/>
                <a:cs typeface="Arial" panose="020B0604020202020204" pitchFamily="34" charset="0"/>
              </a:rPr>
              <a:t>AIRLIFT® XL </a:t>
            </a:r>
            <a:r>
              <a:rPr lang="en-US" sz="2000" dirty="0">
                <a:latin typeface="+mj-lt"/>
                <a:cs typeface="Arial" panose="020B0604020202020204" pitchFamily="34" charset="0"/>
              </a:rPr>
              <a:t>Sit-Stand Mobile </a:t>
            </a:r>
            <a:r>
              <a:rPr lang="en-US" sz="2000" dirty="0" smtClean="0">
                <a:latin typeface="+mj-lt"/>
                <a:cs typeface="Arial" panose="020B0604020202020204" pitchFamily="34" charset="0"/>
              </a:rPr>
              <a:t>Desk, Espresso</a:t>
            </a:r>
            <a:endParaRPr lang="en-US" sz="2000" dirty="0">
              <a:latin typeface="+mj-lt"/>
              <a:cs typeface="Arial" panose="020B0604020202020204" pitchFamily="34" charset="0"/>
            </a:endParaRPr>
          </a:p>
        </p:txBody>
      </p:sp>
      <p:sp>
        <p:nvSpPr>
          <p:cNvPr id="17" name="Rectangle 16"/>
          <p:cNvSpPr/>
          <p:nvPr/>
        </p:nvSpPr>
        <p:spPr>
          <a:xfrm>
            <a:off x="4626104" y="1567262"/>
            <a:ext cx="3935236" cy="3662541"/>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Extra-large desktop with smooth surface </a:t>
            </a:r>
          </a:p>
          <a:p>
            <a:pPr marL="171450" indent="-171450">
              <a:buFont typeface="Arial" panose="020B0604020202020204" pitchFamily="34" charset="0"/>
              <a:buChar char="•"/>
            </a:pPr>
            <a:r>
              <a:rPr lang="en-US" sz="1200" dirty="0"/>
              <a:t>Effortless pneumatic height adjustment with lever-operated gas-air cylinder </a:t>
            </a:r>
          </a:p>
          <a:p>
            <a:pPr marL="171450" indent="-171450">
              <a:buFont typeface="Arial" panose="020B0604020202020204" pitchFamily="34" charset="0"/>
              <a:buChar char="•"/>
            </a:pPr>
            <a:r>
              <a:rPr lang="en-US" sz="1200" dirty="0"/>
              <a:t>Steel base and aluminum column coated in silver epoxy</a:t>
            </a:r>
          </a:p>
          <a:p>
            <a:pPr marL="171450" indent="-171450">
              <a:buFont typeface="Arial" panose="020B0604020202020204" pitchFamily="34" charset="0"/>
              <a:buChar char="•"/>
            </a:pPr>
            <a:r>
              <a:rPr lang="en-US" sz="1200" dirty="0"/>
              <a:t>Wide base provides wobble-free use</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pPr marL="171450" indent="-171450">
              <a:buFont typeface="Arial" panose="020B0604020202020204" pitchFamily="34" charset="0"/>
              <a:buChar char="•"/>
            </a:pPr>
            <a:r>
              <a:rPr lang="en-US" sz="1200" dirty="0"/>
              <a:t>Top Material: MDF wood with laminate finish</a:t>
            </a:r>
          </a:p>
          <a:p>
            <a:pPr marL="171450" indent="-171450">
              <a:buFont typeface="Arial" panose="020B0604020202020204" pitchFamily="34" charset="0"/>
              <a:buChar char="•"/>
            </a:pPr>
            <a:r>
              <a:rPr lang="en-US" sz="1200" dirty="0"/>
              <a:t>Top Area: 28.1" W x 19.6" D</a:t>
            </a:r>
          </a:p>
          <a:p>
            <a:pPr marL="171450" indent="-171450">
              <a:buFont typeface="Arial" panose="020B0604020202020204" pitchFamily="34" charset="0"/>
              <a:buChar char="•"/>
            </a:pPr>
            <a:r>
              <a:rPr lang="en-US" sz="1200" dirty="0"/>
              <a:t>Top Color: Espresso</a:t>
            </a:r>
          </a:p>
          <a:p>
            <a:pPr marL="171450" indent="-171450">
              <a:buFont typeface="Arial" panose="020B0604020202020204" pitchFamily="34" charset="0"/>
              <a:buChar char="•"/>
            </a:pPr>
            <a:r>
              <a:rPr lang="en-US" sz="1200" dirty="0"/>
              <a:t>Frame Color: Silver</a:t>
            </a:r>
          </a:p>
          <a:p>
            <a:pPr marL="171450" indent="-171450">
              <a:buFont typeface="Arial" panose="020B0604020202020204" pitchFamily="34" charset="0"/>
              <a:buChar char="•"/>
            </a:pPr>
            <a:r>
              <a:rPr lang="en-US" sz="1200" dirty="0"/>
              <a:t>Adjustment Type: Pneumatic</a:t>
            </a:r>
          </a:p>
          <a:p>
            <a:pPr marL="171450" indent="-171450">
              <a:buFont typeface="Arial" panose="020B0604020202020204" pitchFamily="34" charset="0"/>
              <a:buChar char="•"/>
            </a:pPr>
            <a:r>
              <a:rPr lang="en-US" sz="1200" dirty="0"/>
              <a:t>Adjustment Range: </a:t>
            </a:r>
            <a:r>
              <a:rPr lang="pl-PL" sz="1200" dirty="0"/>
              <a:t>27.1" </a:t>
            </a:r>
            <a:r>
              <a:rPr lang="en-US" sz="1200" dirty="0"/>
              <a:t>to</a:t>
            </a:r>
            <a:r>
              <a:rPr lang="pl-PL" sz="1200" dirty="0"/>
              <a:t> 41.9"</a:t>
            </a:r>
            <a:r>
              <a:rPr lang="en-US" sz="1200" dirty="0"/>
              <a:t> H</a:t>
            </a:r>
          </a:p>
          <a:p>
            <a:pPr marL="171450" indent="-171450">
              <a:buFont typeface="Arial" panose="020B0604020202020204" pitchFamily="34" charset="0"/>
              <a:buChar char="•"/>
            </a:pPr>
            <a:r>
              <a:rPr lang="en-US" sz="1200" dirty="0"/>
              <a:t>Overall Size: </a:t>
            </a:r>
            <a:r>
              <a:rPr lang="pl-PL" sz="1200" dirty="0"/>
              <a:t>28.1"</a:t>
            </a:r>
            <a:r>
              <a:rPr lang="en-US" sz="1200" dirty="0"/>
              <a:t> </a:t>
            </a:r>
            <a:r>
              <a:rPr lang="pl-PL" sz="1200" dirty="0"/>
              <a:t>W x 19.6"</a:t>
            </a:r>
            <a:r>
              <a:rPr lang="en-US" sz="1200" dirty="0"/>
              <a:t> </a:t>
            </a:r>
            <a:r>
              <a:rPr lang="pl-PL" sz="1200" dirty="0"/>
              <a:t>D x </a:t>
            </a:r>
            <a:r>
              <a:rPr lang="en-US" sz="1200" dirty="0"/>
              <a:t>(</a:t>
            </a:r>
            <a:r>
              <a:rPr lang="pl-PL" sz="1200" dirty="0"/>
              <a:t>27.1" </a:t>
            </a:r>
            <a:r>
              <a:rPr lang="en-US" sz="1200" dirty="0"/>
              <a:t>to</a:t>
            </a:r>
            <a:r>
              <a:rPr lang="pl-PL" sz="1200" dirty="0"/>
              <a:t> 41.9"</a:t>
            </a:r>
            <a:r>
              <a:rPr lang="en-US" sz="1200" dirty="0"/>
              <a:t>)</a:t>
            </a:r>
            <a:r>
              <a:rPr lang="pl-PL" sz="1200" dirty="0"/>
              <a:t> H</a:t>
            </a:r>
            <a:endParaRPr lang="en-US" sz="1200" dirty="0"/>
          </a:p>
          <a:p>
            <a:pPr marL="171450" indent="-171450">
              <a:buFont typeface="Arial" panose="020B0604020202020204" pitchFamily="34" charset="0"/>
              <a:buChar char="•"/>
            </a:pPr>
            <a:r>
              <a:rPr lang="en-US" sz="1200" dirty="0"/>
              <a:t>Weight Capacity: 35 lbs.</a:t>
            </a:r>
          </a:p>
          <a:p>
            <a:pPr marL="171450" indent="-171450">
              <a:buFont typeface="Arial" panose="020B0604020202020204" pitchFamily="34" charset="0"/>
              <a:buChar char="•"/>
            </a:pPr>
            <a:endParaRPr lang="en-US" sz="1200" dirty="0"/>
          </a:p>
        </p:txBody>
      </p:sp>
      <p:pic>
        <p:nvPicPr>
          <p:cNvPr id="10" name="Picture 6" descr="AIRLIFT XL Pneumatic Sit-Stand Mobile Desk Cart, Height-Adjustable from 27.1 to 41.9, Espresso"/>
          <p:cNvPicPr>
            <a:picLocks noChangeAspect="1" noChangeArrowheads="1"/>
          </p:cNvPicPr>
          <p:nvPr/>
        </p:nvPicPr>
        <p:blipFill rotWithShape="1">
          <a:blip r:embed="rId2">
            <a:extLst>
              <a:ext uri="{28A0092B-C50C-407E-A947-70E740481C1C}">
                <a14:useLocalDpi xmlns:a14="http://schemas.microsoft.com/office/drawing/2010/main" val="0"/>
              </a:ext>
            </a:extLst>
          </a:blip>
          <a:srcRect l="19718" t="6856" r="17806" b="5906"/>
          <a:stretch/>
        </p:blipFill>
        <p:spPr bwMode="auto">
          <a:xfrm>
            <a:off x="366647" y="1548795"/>
            <a:ext cx="3643650" cy="50877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716823" y="4084305"/>
            <a:ext cx="1705916" cy="261610"/>
          </a:xfrm>
          <a:prstGeom prst="rect">
            <a:avLst/>
          </a:prstGeom>
          <a:noFill/>
        </p:spPr>
        <p:txBody>
          <a:bodyPr wrap="none" rtlCol="0">
            <a:spAutoFit/>
          </a:bodyPr>
          <a:lstStyle/>
          <a:p>
            <a:r>
              <a:rPr lang="en-US" sz="1100" i="1" dirty="0">
                <a:solidFill>
                  <a:schemeClr val="bg2">
                    <a:lumMod val="10000"/>
                  </a:schemeClr>
                </a:solidFill>
              </a:rPr>
              <a:t>AIRLIFT® Adjustment Lever</a:t>
            </a:r>
          </a:p>
        </p:txBody>
      </p:sp>
      <p:cxnSp>
        <p:nvCxnSpPr>
          <p:cNvPr id="12" name="Straight Arrow Connector 11"/>
          <p:cNvCxnSpPr>
            <a:stCxn id="11" idx="0"/>
          </p:cNvCxnSpPr>
          <p:nvPr/>
        </p:nvCxnSpPr>
        <p:spPr>
          <a:xfrm flipH="1" flipV="1">
            <a:off x="3543873" y="3250505"/>
            <a:ext cx="25909" cy="833800"/>
          </a:xfrm>
          <a:prstGeom prst="straightConnector1">
            <a:avLst/>
          </a:prstGeom>
          <a:ln>
            <a:solidFill>
              <a:schemeClr val="bg2">
                <a:lumMod val="10000"/>
              </a:schemeClr>
            </a:solidFill>
            <a:tailEnd type="triangle" w="lg" len="med"/>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2429009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424369" y="0"/>
            <a:ext cx="1719631" cy="738664"/>
          </a:xfrm>
          <a:prstGeom prst="rect">
            <a:avLst/>
          </a:prstGeom>
        </p:spPr>
        <p:txBody>
          <a:bodyPr wrap="square">
            <a:spAutoFit/>
          </a:bodyPr>
          <a:lstStyle/>
          <a:p>
            <a:pPr marL="0" lvl="1" algn="r"/>
            <a:r>
              <a:rPr lang="en-US" sz="1400" dirty="0">
                <a:latin typeface="+mj-lt"/>
                <a:cs typeface="Arial" panose="020B0604020202020204" pitchFamily="34" charset="0"/>
              </a:rPr>
              <a:t>Model: OFF65801</a:t>
            </a:r>
          </a:p>
          <a:p>
            <a:pPr marL="0" lvl="1" algn="r"/>
            <a:r>
              <a:rPr lang="en-US" sz="1400" dirty="0">
                <a:latin typeface="+mj-lt"/>
                <a:cs typeface="Arial" panose="020B0604020202020204" pitchFamily="34" charset="0"/>
              </a:rPr>
              <a:t>MSRP: $</a:t>
            </a:r>
            <a:r>
              <a:rPr lang="en-US" sz="1400" dirty="0" smtClean="0">
                <a:latin typeface="+mj-lt"/>
                <a:cs typeface="Arial" panose="020B0604020202020204" pitchFamily="34" charset="0"/>
              </a:rPr>
              <a:t>179.99</a:t>
            </a:r>
            <a:r>
              <a:rPr lang="en-US" sz="1400" dirty="0">
                <a:latin typeface="+mj-lt"/>
                <a:cs typeface="Arial" panose="020B0604020202020204" pitchFamily="34" charset="0"/>
              </a:rPr>
              <a:t/>
            </a:r>
            <a:br>
              <a:rPr lang="en-US" sz="1400" dirty="0">
                <a:latin typeface="+mj-lt"/>
                <a:cs typeface="Arial" panose="020B0604020202020204" pitchFamily="34" charset="0"/>
              </a:rPr>
            </a:br>
            <a:r>
              <a:rPr lang="en-US" sz="1400" dirty="0">
                <a:latin typeface="+mj-lt"/>
                <a:cs typeface="Arial" panose="020B0604020202020204" pitchFamily="34" charset="0"/>
              </a:rPr>
              <a:t> </a:t>
            </a:r>
          </a:p>
        </p:txBody>
      </p:sp>
      <p:sp>
        <p:nvSpPr>
          <p:cNvPr id="7" name="TextBox 6"/>
          <p:cNvSpPr txBox="1"/>
          <p:nvPr/>
        </p:nvSpPr>
        <p:spPr>
          <a:xfrm>
            <a:off x="3997234" y="1148685"/>
            <a:ext cx="4699958" cy="400110"/>
          </a:xfrm>
          <a:prstGeom prst="rect">
            <a:avLst/>
          </a:prstGeom>
          <a:noFill/>
        </p:spPr>
        <p:txBody>
          <a:bodyPr wrap="square" rtlCol="0">
            <a:spAutoFit/>
          </a:bodyPr>
          <a:lstStyle/>
          <a:p>
            <a:r>
              <a:rPr lang="en-US" sz="2000" dirty="0" smtClean="0">
                <a:latin typeface="+mj-lt"/>
                <a:cs typeface="Arial" panose="020B0604020202020204" pitchFamily="34" charset="0"/>
              </a:rPr>
              <a:t>AIRLIFT® </a:t>
            </a:r>
            <a:r>
              <a:rPr lang="en-US" sz="2000" dirty="0">
                <a:latin typeface="+mj-lt"/>
                <a:cs typeface="Arial" panose="020B0604020202020204" pitchFamily="34" charset="0"/>
              </a:rPr>
              <a:t>XL Sit-Stand Mobile </a:t>
            </a:r>
            <a:r>
              <a:rPr lang="en-US" sz="2000" dirty="0" smtClean="0">
                <a:latin typeface="+mj-lt"/>
                <a:cs typeface="Arial" panose="020B0604020202020204" pitchFamily="34" charset="0"/>
              </a:rPr>
              <a:t>Desk, White</a:t>
            </a:r>
            <a:endParaRPr lang="en-US" sz="2000" dirty="0">
              <a:latin typeface="+mj-lt"/>
              <a:cs typeface="Arial" panose="020B0604020202020204" pitchFamily="34" charset="0"/>
            </a:endParaRPr>
          </a:p>
        </p:txBody>
      </p:sp>
      <p:pic>
        <p:nvPicPr>
          <p:cNvPr id="10" name="Picture 2" descr="AIRLIFT XL Pneumatic Sit-Stand Mobile Desk Cart, Height-Adjustable from 27.1 to 41.9, White"/>
          <p:cNvPicPr>
            <a:picLocks noChangeAspect="1" noChangeArrowheads="1"/>
          </p:cNvPicPr>
          <p:nvPr/>
        </p:nvPicPr>
        <p:blipFill rotWithShape="1">
          <a:blip r:embed="rId2">
            <a:extLst>
              <a:ext uri="{28A0092B-C50C-407E-A947-70E740481C1C}">
                <a14:useLocalDpi xmlns:a14="http://schemas.microsoft.com/office/drawing/2010/main" val="0"/>
              </a:ext>
            </a:extLst>
          </a:blip>
          <a:srcRect l="19718" t="6731" r="17933" b="6413"/>
          <a:stretch/>
        </p:blipFill>
        <p:spPr bwMode="auto">
          <a:xfrm>
            <a:off x="361044" y="1567262"/>
            <a:ext cx="3636190" cy="50654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899544" y="4047118"/>
            <a:ext cx="1705916" cy="261610"/>
          </a:xfrm>
          <a:prstGeom prst="rect">
            <a:avLst/>
          </a:prstGeom>
          <a:noFill/>
        </p:spPr>
        <p:txBody>
          <a:bodyPr wrap="none" rtlCol="0">
            <a:spAutoFit/>
          </a:bodyPr>
          <a:lstStyle/>
          <a:p>
            <a:r>
              <a:rPr lang="en-US" sz="1100" i="1" dirty="0">
                <a:solidFill>
                  <a:schemeClr val="bg2">
                    <a:lumMod val="10000"/>
                  </a:schemeClr>
                </a:solidFill>
              </a:rPr>
              <a:t>AIRLIFT® Adjustment Lever</a:t>
            </a:r>
          </a:p>
        </p:txBody>
      </p:sp>
      <p:cxnSp>
        <p:nvCxnSpPr>
          <p:cNvPr id="16" name="Straight Arrow Connector 15"/>
          <p:cNvCxnSpPr/>
          <p:nvPr/>
        </p:nvCxnSpPr>
        <p:spPr>
          <a:xfrm flipH="1" flipV="1">
            <a:off x="3541667" y="3239945"/>
            <a:ext cx="25909" cy="833800"/>
          </a:xfrm>
          <a:prstGeom prst="straightConnector1">
            <a:avLst/>
          </a:prstGeom>
          <a:ln>
            <a:solidFill>
              <a:schemeClr val="bg2">
                <a:lumMod val="10000"/>
              </a:schemeClr>
            </a:solidFill>
            <a:tailEnd type="triangle" w="lg" len="med"/>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2" name="Rectangle 11"/>
          <p:cNvSpPr/>
          <p:nvPr/>
        </p:nvSpPr>
        <p:spPr>
          <a:xfrm>
            <a:off x="4626104" y="1567262"/>
            <a:ext cx="3935236" cy="3662541"/>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Extra-large desktop with smooth surface </a:t>
            </a:r>
          </a:p>
          <a:p>
            <a:pPr marL="171450" indent="-171450">
              <a:buFont typeface="Arial" panose="020B0604020202020204" pitchFamily="34" charset="0"/>
              <a:buChar char="•"/>
            </a:pPr>
            <a:r>
              <a:rPr lang="en-US" sz="1200" dirty="0"/>
              <a:t>Effortless pneumatic height adjustment with lever-operated gas-air cylinder </a:t>
            </a:r>
          </a:p>
          <a:p>
            <a:pPr marL="171450" indent="-171450">
              <a:buFont typeface="Arial" panose="020B0604020202020204" pitchFamily="34" charset="0"/>
              <a:buChar char="•"/>
            </a:pPr>
            <a:r>
              <a:rPr lang="en-US" sz="1200" dirty="0"/>
              <a:t>Steel base and aluminum column coated in silver epoxy</a:t>
            </a:r>
          </a:p>
          <a:p>
            <a:pPr marL="171450" indent="-171450">
              <a:buFont typeface="Arial" panose="020B0604020202020204" pitchFamily="34" charset="0"/>
              <a:buChar char="•"/>
            </a:pPr>
            <a:r>
              <a:rPr lang="en-US" sz="1200" dirty="0"/>
              <a:t>Wide base provides wobble-free use</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pPr marL="171450" indent="-171450">
              <a:buFont typeface="Arial" panose="020B0604020202020204" pitchFamily="34" charset="0"/>
              <a:buChar char="•"/>
            </a:pPr>
            <a:r>
              <a:rPr lang="en-US" sz="1200" dirty="0"/>
              <a:t>Top Material: MDF wood with laminate finish</a:t>
            </a:r>
          </a:p>
          <a:p>
            <a:pPr marL="171450" indent="-171450">
              <a:buFont typeface="Arial" panose="020B0604020202020204" pitchFamily="34" charset="0"/>
              <a:buChar char="•"/>
            </a:pPr>
            <a:r>
              <a:rPr lang="en-US" sz="1200" dirty="0"/>
              <a:t>Top Area: 28.1" W x 19.6" D</a:t>
            </a:r>
          </a:p>
          <a:p>
            <a:pPr marL="171450" indent="-171450">
              <a:buFont typeface="Arial" panose="020B0604020202020204" pitchFamily="34" charset="0"/>
              <a:buChar char="•"/>
            </a:pPr>
            <a:r>
              <a:rPr lang="en-US" sz="1200" dirty="0"/>
              <a:t>Top Color: Espresso</a:t>
            </a:r>
          </a:p>
          <a:p>
            <a:pPr marL="171450" indent="-171450">
              <a:buFont typeface="Arial" panose="020B0604020202020204" pitchFamily="34" charset="0"/>
              <a:buChar char="•"/>
            </a:pPr>
            <a:r>
              <a:rPr lang="en-US" sz="1200" dirty="0"/>
              <a:t>Frame Color: Silver</a:t>
            </a:r>
          </a:p>
          <a:p>
            <a:pPr marL="171450" indent="-171450">
              <a:buFont typeface="Arial" panose="020B0604020202020204" pitchFamily="34" charset="0"/>
              <a:buChar char="•"/>
            </a:pPr>
            <a:r>
              <a:rPr lang="en-US" sz="1200" dirty="0"/>
              <a:t>Adjustment Type: Pneumatic</a:t>
            </a:r>
          </a:p>
          <a:p>
            <a:pPr marL="171450" indent="-171450">
              <a:buFont typeface="Arial" panose="020B0604020202020204" pitchFamily="34" charset="0"/>
              <a:buChar char="•"/>
            </a:pPr>
            <a:r>
              <a:rPr lang="en-US" sz="1200" dirty="0"/>
              <a:t>Adjustment Range: </a:t>
            </a:r>
            <a:r>
              <a:rPr lang="pl-PL" sz="1200" dirty="0"/>
              <a:t>27.1" </a:t>
            </a:r>
            <a:r>
              <a:rPr lang="en-US" sz="1200" dirty="0"/>
              <a:t>to</a:t>
            </a:r>
            <a:r>
              <a:rPr lang="pl-PL" sz="1200" dirty="0"/>
              <a:t> 41.9"</a:t>
            </a:r>
            <a:r>
              <a:rPr lang="en-US" sz="1200" dirty="0"/>
              <a:t> H</a:t>
            </a:r>
          </a:p>
          <a:p>
            <a:pPr marL="171450" indent="-171450">
              <a:buFont typeface="Arial" panose="020B0604020202020204" pitchFamily="34" charset="0"/>
              <a:buChar char="•"/>
            </a:pPr>
            <a:r>
              <a:rPr lang="en-US" sz="1200" dirty="0"/>
              <a:t>Overall Size: </a:t>
            </a:r>
            <a:r>
              <a:rPr lang="pl-PL" sz="1200" dirty="0"/>
              <a:t>28.1"</a:t>
            </a:r>
            <a:r>
              <a:rPr lang="en-US" sz="1200" dirty="0"/>
              <a:t> </a:t>
            </a:r>
            <a:r>
              <a:rPr lang="pl-PL" sz="1200" dirty="0"/>
              <a:t>W x 19.6"</a:t>
            </a:r>
            <a:r>
              <a:rPr lang="en-US" sz="1200" dirty="0"/>
              <a:t> </a:t>
            </a:r>
            <a:r>
              <a:rPr lang="pl-PL" sz="1200" dirty="0"/>
              <a:t>D x </a:t>
            </a:r>
            <a:r>
              <a:rPr lang="en-US" sz="1200" dirty="0"/>
              <a:t>(</a:t>
            </a:r>
            <a:r>
              <a:rPr lang="pl-PL" sz="1200" dirty="0"/>
              <a:t>27.1" </a:t>
            </a:r>
            <a:r>
              <a:rPr lang="en-US" sz="1200" dirty="0"/>
              <a:t>to</a:t>
            </a:r>
            <a:r>
              <a:rPr lang="pl-PL" sz="1200" dirty="0"/>
              <a:t> 41.9"</a:t>
            </a:r>
            <a:r>
              <a:rPr lang="en-US" sz="1200" dirty="0"/>
              <a:t>)</a:t>
            </a:r>
            <a:r>
              <a:rPr lang="pl-PL" sz="1200" dirty="0"/>
              <a:t> H</a:t>
            </a:r>
            <a:endParaRPr lang="en-US" sz="1200" dirty="0"/>
          </a:p>
          <a:p>
            <a:pPr marL="171450" indent="-171450">
              <a:buFont typeface="Arial" panose="020B0604020202020204" pitchFamily="34" charset="0"/>
              <a:buChar char="•"/>
            </a:pPr>
            <a:r>
              <a:rPr lang="en-US" sz="1200" dirty="0"/>
              <a:t>Weight Capacity: 35 lbs.</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3989897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07584" y="1714973"/>
            <a:ext cx="4312947" cy="2923877"/>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Extra-large desktop with smooth surface </a:t>
            </a:r>
          </a:p>
          <a:p>
            <a:pPr marL="171450" indent="-171450">
              <a:buFont typeface="Arial" panose="020B0604020202020204" pitchFamily="34" charset="0"/>
              <a:buChar char="•"/>
            </a:pPr>
            <a:r>
              <a:rPr lang="en-US" sz="1200" dirty="0"/>
              <a:t>Effortless pneumatic height adjustment with lever-operated gas-air cylinder </a:t>
            </a:r>
          </a:p>
          <a:p>
            <a:pPr marL="171450" indent="-171450">
              <a:buFont typeface="Arial" panose="020B0604020202020204" pitchFamily="34" charset="0"/>
              <a:buChar char="•"/>
            </a:pPr>
            <a:r>
              <a:rPr lang="en-US" sz="1200" dirty="0"/>
              <a:t>Steel base with a silver finish</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r>
              <a:rPr lang="en-US" sz="1200" dirty="0"/>
              <a:t>Top Material: MDF with laminate finish</a:t>
            </a:r>
          </a:p>
          <a:p>
            <a:r>
              <a:rPr lang="en-US" sz="1200" dirty="0"/>
              <a:t>Top Area: 55.1" W x 27.6" D</a:t>
            </a:r>
          </a:p>
          <a:p>
            <a:r>
              <a:rPr lang="en-US" sz="1200" dirty="0"/>
              <a:t>Frame Color: Silver</a:t>
            </a:r>
          </a:p>
          <a:p>
            <a:r>
              <a:rPr lang="en-US" sz="1200" dirty="0"/>
              <a:t>Adjustment Type: Pneumatic</a:t>
            </a:r>
          </a:p>
          <a:p>
            <a:r>
              <a:rPr lang="en-US" sz="1200" dirty="0"/>
              <a:t>Adjustment Range: 28.1" to 43.9"</a:t>
            </a:r>
          </a:p>
          <a:p>
            <a:r>
              <a:rPr lang="en-US" sz="1200" dirty="0"/>
              <a:t>Overall Size: 55.1" W x 27.6" D x (28.1" to 43.9")</a:t>
            </a:r>
          </a:p>
        </p:txBody>
      </p:sp>
      <p:sp>
        <p:nvSpPr>
          <p:cNvPr id="11" name="Rectangle 10"/>
          <p:cNvSpPr/>
          <p:nvPr/>
        </p:nvSpPr>
        <p:spPr>
          <a:xfrm>
            <a:off x="5520087" y="-13082"/>
            <a:ext cx="3623913"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OFF16020</a:t>
            </a:r>
          </a:p>
          <a:p>
            <a:pPr marL="0" lvl="1" algn="r"/>
            <a:r>
              <a:rPr lang="en-US" sz="1400" dirty="0">
                <a:solidFill>
                  <a:prstClr val="black"/>
                </a:solidFill>
                <a:latin typeface="Calibri Light" panose="020F0302020204030204" pitchFamily="34" charset="0"/>
                <a:cs typeface="Arial" panose="020B0604020202020204" pitchFamily="34" charset="0"/>
              </a:rPr>
              <a:t>MSRP: $349.99</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580" y="1715423"/>
            <a:ext cx="4066906" cy="4289722"/>
          </a:xfrm>
          <a:prstGeom prst="rect">
            <a:avLst/>
          </a:prstGeom>
        </p:spPr>
      </p:pic>
      <p:sp>
        <p:nvSpPr>
          <p:cNvPr id="6" name="TextBox 5"/>
          <p:cNvSpPr txBox="1"/>
          <p:nvPr/>
        </p:nvSpPr>
        <p:spPr>
          <a:xfrm>
            <a:off x="3344091" y="1291868"/>
            <a:ext cx="5799909" cy="400110"/>
          </a:xfrm>
          <a:prstGeom prst="rect">
            <a:avLst/>
          </a:prstGeom>
          <a:noFill/>
        </p:spPr>
        <p:txBody>
          <a:bodyPr wrap="square" rtlCol="0">
            <a:spAutoFit/>
          </a:bodyPr>
          <a:lstStyle/>
          <a:p>
            <a:pPr lvl="0"/>
            <a:r>
              <a:rPr lang="en-US" sz="2000" dirty="0">
                <a:latin typeface="Calibri Light" panose="020F0302020204030204" pitchFamily="34" charset="0"/>
                <a:cs typeface="Arial" panose="020B0604020202020204" pitchFamily="34" charset="0"/>
              </a:rPr>
              <a:t>AIRLIFT® Height Adjustable Sit-to-Stand </a:t>
            </a:r>
            <a:r>
              <a:rPr lang="en-US" sz="2000" dirty="0" smtClean="0">
                <a:latin typeface="Calibri Light" panose="020F0302020204030204" pitchFamily="34" charset="0"/>
                <a:cs typeface="Arial" panose="020B0604020202020204" pitchFamily="34" charset="0"/>
              </a:rPr>
              <a:t>Table, Espresso</a:t>
            </a:r>
            <a:endParaRPr lang="en-US" sz="2000" dirty="0">
              <a:solidFill>
                <a:prstClr val="black"/>
              </a:solidFill>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3472045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434080" y="1291868"/>
            <a:ext cx="5709920" cy="400110"/>
          </a:xfrm>
          <a:prstGeom prst="rect">
            <a:avLst/>
          </a:prstGeom>
          <a:noFill/>
        </p:spPr>
        <p:txBody>
          <a:bodyPr wrap="square" rtlCol="0">
            <a:spAutoFit/>
          </a:bodyPr>
          <a:lstStyle/>
          <a:p>
            <a:pPr lvl="0"/>
            <a:r>
              <a:rPr lang="en-US" sz="2000" dirty="0">
                <a:latin typeface="Calibri Light" panose="020F0302020204030204" pitchFamily="34" charset="0"/>
                <a:cs typeface="Arial" panose="020B0604020202020204" pitchFamily="34" charset="0"/>
              </a:rPr>
              <a:t>AIRLIFT® Height Adjustable Sit-to-Stand </a:t>
            </a:r>
            <a:r>
              <a:rPr lang="en-US" sz="2000" dirty="0" smtClean="0">
                <a:latin typeface="Calibri Light" panose="020F0302020204030204" pitchFamily="34" charset="0"/>
                <a:cs typeface="Arial" panose="020B0604020202020204" pitchFamily="34" charset="0"/>
              </a:rPr>
              <a:t>Table, White</a:t>
            </a:r>
            <a:endParaRPr lang="en-US" sz="2000" dirty="0">
              <a:solidFill>
                <a:prstClr val="black"/>
              </a:solidFill>
              <a:latin typeface="Calibri Light" panose="020F0302020204030204" pitchFamily="34" charset="0"/>
              <a:cs typeface="Arial" panose="020B0604020202020204" pitchFamily="34" charset="0"/>
            </a:endParaRPr>
          </a:p>
        </p:txBody>
      </p:sp>
      <p:sp>
        <p:nvSpPr>
          <p:cNvPr id="7" name="Rectangle 6"/>
          <p:cNvSpPr/>
          <p:nvPr/>
        </p:nvSpPr>
        <p:spPr>
          <a:xfrm>
            <a:off x="4607584" y="1793351"/>
            <a:ext cx="4312947" cy="2923877"/>
          </a:xfrm>
          <a:prstGeom prst="rect">
            <a:avLst/>
          </a:prstGeom>
        </p:spPr>
        <p:txBody>
          <a:bodyPr wrap="square">
            <a:spAutoFit/>
          </a:bodyPr>
          <a:lstStyle/>
          <a:p>
            <a:r>
              <a:rPr lang="en-US" sz="1400" dirty="0">
                <a:latin typeface="+mj-lt"/>
              </a:rPr>
              <a:t>Features</a:t>
            </a:r>
            <a:endParaRPr lang="en-US" sz="1200" dirty="0">
              <a:latin typeface="+mj-lt"/>
            </a:endParaRPr>
          </a:p>
          <a:p>
            <a:pPr marL="171450" indent="-171450">
              <a:buFont typeface="Arial" panose="020B0604020202020204" pitchFamily="34" charset="0"/>
              <a:buChar char="•"/>
            </a:pPr>
            <a:r>
              <a:rPr lang="en-US" sz="1200" dirty="0"/>
              <a:t>Extra-large desktop with smooth surface </a:t>
            </a:r>
          </a:p>
          <a:p>
            <a:pPr marL="171450" indent="-171450">
              <a:buFont typeface="Arial" panose="020B0604020202020204" pitchFamily="34" charset="0"/>
              <a:buChar char="•"/>
            </a:pPr>
            <a:r>
              <a:rPr lang="en-US" sz="1200" dirty="0"/>
              <a:t>Effortless pneumatic height adjustment with lever-operated gas-air cylinder </a:t>
            </a:r>
          </a:p>
          <a:p>
            <a:pPr marL="171450" indent="-171450">
              <a:buFont typeface="Arial" panose="020B0604020202020204" pitchFamily="34" charset="0"/>
              <a:buChar char="•"/>
            </a:pPr>
            <a:r>
              <a:rPr lang="en-US" sz="1200" dirty="0"/>
              <a:t>Steel base with a silver finish</a:t>
            </a:r>
          </a:p>
          <a:p>
            <a:pPr marL="171450" indent="-171450">
              <a:buFont typeface="Arial" panose="020B0604020202020204" pitchFamily="34" charset="0"/>
              <a:buChar char="•"/>
            </a:pPr>
            <a:r>
              <a:rPr lang="en-US" sz="1200" dirty="0"/>
              <a:t>Four 2.36-inch casters (2 locking) make it easy to take your work with you</a:t>
            </a:r>
          </a:p>
          <a:p>
            <a:pPr marL="171450" indent="-171450">
              <a:buFont typeface="Arial" panose="020B0604020202020204" pitchFamily="34" charset="0"/>
              <a:buChar char="•"/>
            </a:pPr>
            <a:endParaRPr lang="en-US" sz="1200" dirty="0"/>
          </a:p>
          <a:p>
            <a:r>
              <a:rPr lang="en-US" sz="1400" dirty="0">
                <a:latin typeface="+mj-lt"/>
              </a:rPr>
              <a:t>Specifications</a:t>
            </a:r>
            <a:endParaRPr lang="en-US" sz="1200" dirty="0">
              <a:latin typeface="+mj-lt"/>
            </a:endParaRPr>
          </a:p>
          <a:p>
            <a:r>
              <a:rPr lang="en-US" sz="1200" dirty="0"/>
              <a:t>Top Material: MDF with laminate finish</a:t>
            </a:r>
          </a:p>
          <a:p>
            <a:r>
              <a:rPr lang="en-US" sz="1200" dirty="0"/>
              <a:t>Top Area: 55.1" W x 27.6" D</a:t>
            </a:r>
          </a:p>
          <a:p>
            <a:r>
              <a:rPr lang="en-US" sz="1200" dirty="0"/>
              <a:t>Frame Color: Silver</a:t>
            </a:r>
          </a:p>
          <a:p>
            <a:r>
              <a:rPr lang="en-US" sz="1200" dirty="0"/>
              <a:t>Adjustment Type: Pneumatic</a:t>
            </a:r>
          </a:p>
          <a:p>
            <a:r>
              <a:rPr lang="en-US" sz="1200" dirty="0"/>
              <a:t>Adjustment Range: 28.1" to 43.9"</a:t>
            </a:r>
          </a:p>
          <a:p>
            <a:r>
              <a:rPr lang="en-US" sz="1200" dirty="0"/>
              <a:t>Overall Size: 55.1" W x 27.6" D x (28.1" to 43.9")</a:t>
            </a:r>
          </a:p>
        </p:txBody>
      </p:sp>
      <p:sp>
        <p:nvSpPr>
          <p:cNvPr id="11" name="Rectangle 10"/>
          <p:cNvSpPr/>
          <p:nvPr/>
        </p:nvSpPr>
        <p:spPr>
          <a:xfrm>
            <a:off x="5520087" y="-13082"/>
            <a:ext cx="3623913"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OFF16028</a:t>
            </a:r>
          </a:p>
          <a:p>
            <a:pPr marL="0" lvl="1" algn="r"/>
            <a:r>
              <a:rPr lang="en-US" sz="1400" dirty="0">
                <a:solidFill>
                  <a:prstClr val="black"/>
                </a:solidFill>
                <a:latin typeface="Calibri Light" panose="020F0302020204030204" pitchFamily="34" charset="0"/>
                <a:cs typeface="Arial" panose="020B0604020202020204" pitchFamily="34" charset="0"/>
              </a:rPr>
              <a:t>MSRP: $349.99</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507" y="1691978"/>
            <a:ext cx="4099584" cy="4324190"/>
          </a:xfrm>
          <a:prstGeom prst="rect">
            <a:avLst/>
          </a:prstGeom>
        </p:spPr>
      </p:pic>
    </p:spTree>
    <p:extLst>
      <p:ext uri="{BB962C8B-B14F-4D97-AF65-F5344CB8AC3E}">
        <p14:creationId xmlns:p14="http://schemas.microsoft.com/office/powerpoint/2010/main" val="3041836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69914" y="1076254"/>
            <a:ext cx="6674087" cy="400110"/>
          </a:xfrm>
          <a:prstGeom prst="rect">
            <a:avLst/>
          </a:prstGeom>
        </p:spPr>
        <p:txBody>
          <a:bodyPr wrap="square">
            <a:spAutoFit/>
          </a:bodyPr>
          <a:lstStyle/>
          <a:p>
            <a:r>
              <a:rPr lang="en-US" sz="2000" dirty="0">
                <a:solidFill>
                  <a:prstClr val="black"/>
                </a:solidFill>
                <a:latin typeface="+mj-lt"/>
                <a:cs typeface="Arial" panose="020B0604020202020204" pitchFamily="34" charset="0"/>
              </a:rPr>
              <a:t>AIRLIFT® </a:t>
            </a:r>
            <a:r>
              <a:rPr lang="en-US" sz="2000" dirty="0">
                <a:latin typeface="+mj-lt"/>
              </a:rPr>
              <a:t>360 Adjustable Under-the-Desk Ergonomic Keyboard </a:t>
            </a:r>
            <a:endParaRPr lang="en-US" sz="2000" dirty="0">
              <a:solidFill>
                <a:prstClr val="black"/>
              </a:solidFill>
              <a:latin typeface="+mj-lt"/>
              <a:cs typeface="Arial" panose="020B0604020202020204" pitchFamily="34" charset="0"/>
            </a:endParaRPr>
          </a:p>
        </p:txBody>
      </p:sp>
      <p:sp>
        <p:nvSpPr>
          <p:cNvPr id="11" name="Rectangle 10"/>
          <p:cNvSpPr/>
          <p:nvPr/>
        </p:nvSpPr>
        <p:spPr>
          <a:xfrm>
            <a:off x="5254514" y="1499638"/>
            <a:ext cx="3889485" cy="3647152"/>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rPr>
              <a:t>Retractable design lets users push the tray in and out</a:t>
            </a:r>
          </a:p>
          <a:p>
            <a:pPr marL="171450" indent="-171450">
              <a:buFont typeface="Arial" panose="020B0604020202020204" pitchFamily="34" charset="0"/>
              <a:buChar char="•"/>
            </a:pPr>
            <a:r>
              <a:rPr lang="en-US" sz="1200" dirty="0">
                <a:solidFill>
                  <a:prstClr val="black"/>
                </a:solidFill>
              </a:rPr>
              <a:t>Tilt to the perfect angle for ergonomic use</a:t>
            </a:r>
          </a:p>
          <a:p>
            <a:pPr marL="171450" indent="-171450">
              <a:buFont typeface="Arial" panose="020B0604020202020204" pitchFamily="34" charset="0"/>
              <a:buChar char="•"/>
            </a:pPr>
            <a:r>
              <a:rPr lang="en-US" sz="1200" dirty="0">
                <a:solidFill>
                  <a:prstClr val="black"/>
                </a:solidFill>
              </a:rPr>
              <a:t>Swivel to accommodate any seating position</a:t>
            </a:r>
          </a:p>
          <a:p>
            <a:pPr marL="171450" indent="-171450">
              <a:buFont typeface="Arial" panose="020B0604020202020204" pitchFamily="34" charset="0"/>
              <a:buChar char="•"/>
            </a:pPr>
            <a:r>
              <a:rPr lang="en-US" sz="1200" dirty="0">
                <a:solidFill>
                  <a:prstClr val="black"/>
                </a:solidFill>
              </a:rPr>
              <a:t>Heavy-duty design engineered for work and home use</a:t>
            </a:r>
          </a:p>
          <a:p>
            <a:pPr marL="171450" indent="-171450">
              <a:buFont typeface="Arial" panose="020B0604020202020204" pitchFamily="34" charset="0"/>
              <a:buChar char="•"/>
            </a:pPr>
            <a:r>
              <a:rPr lang="en-US" sz="1200" dirty="0">
                <a:solidFill>
                  <a:prstClr val="black"/>
                </a:solidFill>
              </a:rPr>
              <a:t>Aluminum and steel construction</a:t>
            </a:r>
          </a:p>
          <a:p>
            <a:pPr marL="171450" indent="-171450">
              <a:buFont typeface="Arial" panose="020B0604020202020204" pitchFamily="34" charset="0"/>
              <a:buChar char="•"/>
            </a:pPr>
            <a:r>
              <a:rPr lang="en-US" sz="1200" dirty="0"/>
              <a:t>Cushioned wrist rest helps reduce fatigue when typing</a:t>
            </a:r>
            <a:endParaRPr lang="en-US" sz="1200" dirty="0">
              <a:solidFill>
                <a:prstClr val="black"/>
              </a:solidFill>
            </a:endParaRPr>
          </a:p>
          <a:p>
            <a:pPr marL="171450" indent="-171450">
              <a:buFont typeface="Arial" panose="020B0604020202020204" pitchFamily="34" charset="0"/>
              <a:buChar char="•"/>
            </a:pPr>
            <a:r>
              <a:rPr lang="en-US" sz="1200" dirty="0">
                <a:solidFill>
                  <a:prstClr val="black"/>
                </a:solidFill>
              </a:rPr>
              <a:t>Holds up to 5 lbs.</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Aluminum + Steel</a:t>
            </a:r>
          </a:p>
          <a:p>
            <a:r>
              <a:rPr lang="en-US" sz="1200" dirty="0">
                <a:solidFill>
                  <a:prstClr val="black"/>
                </a:solidFill>
              </a:rPr>
              <a:t>Color: Black</a:t>
            </a:r>
          </a:p>
          <a:p>
            <a:r>
              <a:rPr lang="en-US" sz="1200" dirty="0">
                <a:solidFill>
                  <a:prstClr val="black"/>
                </a:solidFill>
              </a:rPr>
              <a:t>Adjustment: Tilt +6°/-22°</a:t>
            </a:r>
          </a:p>
          <a:p>
            <a:r>
              <a:rPr lang="en-US" sz="1200" dirty="0">
                <a:solidFill>
                  <a:prstClr val="black"/>
                </a:solidFill>
              </a:rPr>
              <a:t>Swivel: 180°</a:t>
            </a:r>
          </a:p>
          <a:p>
            <a:r>
              <a:rPr lang="en-US" sz="1200" dirty="0">
                <a:solidFill>
                  <a:prstClr val="black"/>
                </a:solidFill>
              </a:rPr>
              <a:t>Overall Size: </a:t>
            </a:r>
            <a:r>
              <a:rPr lang="en-US" sz="1200" dirty="0" smtClean="0">
                <a:solidFill>
                  <a:prstClr val="black"/>
                </a:solidFill>
              </a:rPr>
              <a:t>25" </a:t>
            </a:r>
            <a:r>
              <a:rPr lang="en-US" sz="1200" dirty="0">
                <a:solidFill>
                  <a:prstClr val="black"/>
                </a:solidFill>
              </a:rPr>
              <a:t>x </a:t>
            </a:r>
            <a:r>
              <a:rPr lang="en-US" sz="1200" dirty="0" smtClean="0">
                <a:solidFill>
                  <a:prstClr val="black"/>
                </a:solidFill>
              </a:rPr>
              <a:t>20" </a:t>
            </a:r>
            <a:r>
              <a:rPr lang="en-US" sz="1200" dirty="0">
                <a:solidFill>
                  <a:prstClr val="black"/>
                </a:solidFill>
              </a:rPr>
              <a:t>x </a:t>
            </a:r>
            <a:r>
              <a:rPr lang="en-US" sz="1200" dirty="0" smtClean="0">
                <a:solidFill>
                  <a:prstClr val="black"/>
                </a:solidFill>
              </a:rPr>
              <a:t>3.6" </a:t>
            </a:r>
            <a:r>
              <a:rPr lang="en-US" sz="1200" dirty="0">
                <a:solidFill>
                  <a:prstClr val="black"/>
                </a:solidFill>
              </a:rPr>
              <a:t/>
            </a:r>
            <a:br>
              <a:rPr lang="en-US" sz="1200" dirty="0">
                <a:solidFill>
                  <a:prstClr val="black"/>
                </a:solidFill>
              </a:rPr>
            </a:br>
            <a:r>
              <a:rPr lang="en-US" sz="1200" dirty="0">
                <a:solidFill>
                  <a:prstClr val="black"/>
                </a:solidFill>
              </a:rPr>
              <a:t>                      (</a:t>
            </a:r>
            <a:r>
              <a:rPr lang="en-US" sz="1200" dirty="0"/>
              <a:t>Tray measures 25" W x 9.8" D)</a:t>
            </a:r>
            <a:endParaRPr lang="en-US" sz="1200" dirty="0">
              <a:solidFill>
                <a:prstClr val="black"/>
              </a:solidFill>
            </a:endParaRPr>
          </a:p>
          <a:p>
            <a:r>
              <a:rPr lang="en-US" sz="1200" dirty="0">
                <a:solidFill>
                  <a:prstClr val="black"/>
                </a:solidFill>
              </a:rPr>
              <a:t>Weight Capacity: 5 lbs.</a:t>
            </a:r>
          </a:p>
          <a:p>
            <a:r>
              <a:rPr lang="en-US" sz="1200" dirty="0">
                <a:solidFill>
                  <a:prstClr val="black"/>
                </a:solidFill>
              </a:rPr>
              <a:t>Weight: 9.9 lbs.</a:t>
            </a:r>
          </a:p>
          <a:p>
            <a:r>
              <a:rPr lang="en-US" sz="1200" dirty="0">
                <a:solidFill>
                  <a:prstClr val="black"/>
                </a:solidFill>
              </a:rPr>
              <a:t> </a:t>
            </a:r>
          </a:p>
        </p:txBody>
      </p:sp>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OFF65856</a:t>
            </a:r>
          </a:p>
          <a:p>
            <a:pPr marL="0" lvl="1" algn="r"/>
            <a:r>
              <a:rPr lang="en-US" sz="1400" dirty="0">
                <a:solidFill>
                  <a:prstClr val="black"/>
                </a:solidFill>
                <a:latin typeface="Calibri Light" panose="020F0302020204030204" pitchFamily="34" charset="0"/>
                <a:cs typeface="Arial" panose="020B0604020202020204" pitchFamily="34" charset="0"/>
              </a:rPr>
              <a:t>MSRP: $59.99</a:t>
            </a:r>
          </a:p>
        </p:txBody>
      </p:sp>
      <p:pic>
        <p:nvPicPr>
          <p:cNvPr id="16" name="Content Placeholder 3"/>
          <p:cNvPicPr>
            <a:picLocks noGrp="1" noChangeAspect="1"/>
          </p:cNvPicPr>
          <p:nvPr>
            <p:ph idx="1"/>
          </p:nvPr>
        </p:nvPicPr>
        <p:blipFill>
          <a:blip r:embed="rId2"/>
          <a:stretch>
            <a:fillRect/>
          </a:stretch>
        </p:blipFill>
        <p:spPr>
          <a:xfrm>
            <a:off x="1" y="1457937"/>
            <a:ext cx="5087814" cy="3403694"/>
          </a:xfrm>
          <a:prstGeom prst="rect">
            <a:avLst/>
          </a:prstGeom>
        </p:spPr>
      </p:pic>
      <p:pic>
        <p:nvPicPr>
          <p:cNvPr id="17" name="Picture 16"/>
          <p:cNvPicPr>
            <a:picLocks noChangeAspect="1"/>
          </p:cNvPicPr>
          <p:nvPr/>
        </p:nvPicPr>
        <p:blipFill>
          <a:blip r:embed="rId3"/>
          <a:stretch>
            <a:fillRect/>
          </a:stretch>
        </p:blipFill>
        <p:spPr>
          <a:xfrm>
            <a:off x="2469914" y="5138811"/>
            <a:ext cx="2784600" cy="157512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663272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111263" y="1690893"/>
            <a:ext cx="4032737" cy="2908489"/>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rPr>
              <a:t>Height-adjustable for a optimal ergonomics while working</a:t>
            </a:r>
          </a:p>
          <a:p>
            <a:pPr marL="171450" indent="-171450">
              <a:buFont typeface="Arial" panose="020B0604020202020204" pitchFamily="34" charset="0"/>
              <a:buChar char="•"/>
            </a:pPr>
            <a:r>
              <a:rPr lang="en-US" sz="1200" dirty="0">
                <a:solidFill>
                  <a:prstClr val="black"/>
                </a:solidFill>
              </a:rPr>
              <a:t>Tilt and swivel adjustment lets users position monitors as desired; switch from landscape to portrait views </a:t>
            </a:r>
          </a:p>
          <a:p>
            <a:pPr marL="171450" indent="-171450">
              <a:buFont typeface="Arial" panose="020B0604020202020204" pitchFamily="34" charset="0"/>
              <a:buChar char="•"/>
            </a:pPr>
            <a:r>
              <a:rPr lang="en-US" sz="1200" dirty="0">
                <a:solidFill>
                  <a:prstClr val="black"/>
                </a:solidFill>
              </a:rPr>
              <a:t>Cable management system keeps desks tidy</a:t>
            </a:r>
          </a:p>
          <a:p>
            <a:pPr marL="171450" indent="-171450">
              <a:buFont typeface="Arial" panose="020B0604020202020204" pitchFamily="34" charset="0"/>
              <a:buChar char="•"/>
            </a:pPr>
            <a:r>
              <a:rPr lang="en-US" sz="1200" dirty="0">
                <a:solidFill>
                  <a:prstClr val="black"/>
                </a:solidFill>
              </a:rPr>
              <a:t>Universal hardware pack included</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Aluminum + Steel</a:t>
            </a:r>
          </a:p>
          <a:p>
            <a:r>
              <a:rPr lang="en-US" sz="1200" dirty="0">
                <a:solidFill>
                  <a:prstClr val="black"/>
                </a:solidFill>
              </a:rPr>
              <a:t>Color: Black</a:t>
            </a:r>
          </a:p>
          <a:p>
            <a:r>
              <a:rPr lang="en-US" sz="1200" dirty="0">
                <a:solidFill>
                  <a:prstClr val="black"/>
                </a:solidFill>
              </a:rPr>
              <a:t>Adjustment: Tilt -90°/+35°</a:t>
            </a:r>
          </a:p>
          <a:p>
            <a:r>
              <a:rPr lang="en-US" sz="1200" dirty="0">
                <a:solidFill>
                  <a:prstClr val="black"/>
                </a:solidFill>
              </a:rPr>
              <a:t>Swivel: 180°</a:t>
            </a:r>
          </a:p>
          <a:p>
            <a:r>
              <a:rPr lang="en-US" sz="1200" dirty="0">
                <a:solidFill>
                  <a:prstClr val="black"/>
                </a:solidFill>
              </a:rPr>
              <a:t>Rotation: 360°</a:t>
            </a:r>
          </a:p>
          <a:p>
            <a:r>
              <a:rPr lang="en-US" sz="1200" dirty="0">
                <a:solidFill>
                  <a:prstClr val="black"/>
                </a:solidFill>
              </a:rPr>
              <a:t>Weight Capacity: 17.64 lbs. per arm</a:t>
            </a:r>
          </a:p>
          <a:p>
            <a:r>
              <a:rPr lang="en-US" sz="1200" dirty="0">
                <a:solidFill>
                  <a:prstClr val="black"/>
                </a:solidFill>
              </a:rPr>
              <a:t>Weight: 4.4 lbs.</a:t>
            </a:r>
          </a:p>
        </p:txBody>
      </p:sp>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OFF65857</a:t>
            </a:r>
          </a:p>
          <a:p>
            <a:pPr marL="0" lvl="1" algn="r"/>
            <a:r>
              <a:rPr lang="en-US" sz="1400" dirty="0">
                <a:solidFill>
                  <a:prstClr val="black"/>
                </a:solidFill>
                <a:latin typeface="Calibri Light" panose="020F0302020204030204" pitchFamily="34" charset="0"/>
                <a:cs typeface="Arial" panose="020B0604020202020204" pitchFamily="34" charset="0"/>
              </a:rPr>
              <a:t>MSRP: $34.99</a:t>
            </a:r>
          </a:p>
        </p:txBody>
      </p:sp>
      <p:pic>
        <p:nvPicPr>
          <p:cNvPr id="7"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1882087"/>
            <a:ext cx="4087721" cy="428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6" name="Rectangle 5"/>
          <p:cNvSpPr/>
          <p:nvPr/>
        </p:nvSpPr>
        <p:spPr>
          <a:xfrm>
            <a:off x="3159659" y="1248270"/>
            <a:ext cx="5975870" cy="400110"/>
          </a:xfrm>
          <a:prstGeom prst="rect">
            <a:avLst/>
          </a:prstGeom>
        </p:spPr>
        <p:txBody>
          <a:bodyPr wrap="square">
            <a:spAutoFit/>
          </a:bodyPr>
          <a:lstStyle/>
          <a:p>
            <a:r>
              <a:rPr lang="en-US" sz="2000" dirty="0">
                <a:latin typeface="Calibri Light" panose="020F0302020204030204" pitchFamily="34" charset="0"/>
              </a:rPr>
              <a:t>AIRLIFT® 360 Single Adjustable Desk Mount Monitor Arm </a:t>
            </a:r>
            <a:endParaRPr lang="en-US" sz="2000" dirty="0">
              <a:solidFill>
                <a:prstClr val="black"/>
              </a:solidFill>
              <a:latin typeface="Calibri Light" panose="020F0302020204030204" pitchFamily="34" charset="0"/>
              <a:cs typeface="Arial" panose="020B0604020202020204" pitchFamily="34" charset="0"/>
            </a:endParaRPr>
          </a:p>
        </p:txBody>
      </p:sp>
    </p:spTree>
    <p:extLst>
      <p:ext uri="{BB962C8B-B14F-4D97-AF65-F5344CB8AC3E}">
        <p14:creationId xmlns:p14="http://schemas.microsoft.com/office/powerpoint/2010/main" val="2321708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OFF65858</a:t>
            </a:r>
          </a:p>
          <a:p>
            <a:pPr marL="0" lvl="1" algn="r"/>
            <a:r>
              <a:rPr lang="en-US" sz="1400" dirty="0">
                <a:solidFill>
                  <a:prstClr val="black"/>
                </a:solidFill>
                <a:latin typeface="Calibri Light" panose="020F0302020204030204" pitchFamily="34" charset="0"/>
                <a:cs typeface="Arial" panose="020B0604020202020204" pitchFamily="34" charset="0"/>
              </a:rPr>
              <a:t>MSRP: $39.99</a:t>
            </a:r>
          </a:p>
        </p:txBody>
      </p:sp>
      <p:pic>
        <p:nvPicPr>
          <p:cNvPr id="7"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1648380"/>
            <a:ext cx="4673600" cy="393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9" name="Rectangle 8"/>
          <p:cNvSpPr/>
          <p:nvPr/>
        </p:nvSpPr>
        <p:spPr>
          <a:xfrm>
            <a:off x="3159659" y="1248270"/>
            <a:ext cx="5975870" cy="400110"/>
          </a:xfrm>
          <a:prstGeom prst="rect">
            <a:avLst/>
          </a:prstGeom>
        </p:spPr>
        <p:txBody>
          <a:bodyPr wrap="square">
            <a:spAutoFit/>
          </a:bodyPr>
          <a:lstStyle/>
          <a:p>
            <a:r>
              <a:rPr lang="en-US" sz="2000" dirty="0">
                <a:latin typeface="Calibri Light" panose="020F0302020204030204" pitchFamily="34" charset="0"/>
              </a:rPr>
              <a:t>AIRLIFT® 360 Dual Adjustable Desk Mount Monitor Arm </a:t>
            </a:r>
            <a:endParaRPr lang="en-US" sz="2000" dirty="0">
              <a:solidFill>
                <a:prstClr val="black"/>
              </a:solidFill>
              <a:latin typeface="Calibri Light" panose="020F0302020204030204" pitchFamily="34" charset="0"/>
              <a:cs typeface="Arial" panose="020B0604020202020204" pitchFamily="34" charset="0"/>
            </a:endParaRPr>
          </a:p>
        </p:txBody>
      </p:sp>
      <p:sp>
        <p:nvSpPr>
          <p:cNvPr id="10" name="Rectangle 9"/>
          <p:cNvSpPr/>
          <p:nvPr/>
        </p:nvSpPr>
        <p:spPr>
          <a:xfrm>
            <a:off x="5111263" y="1690893"/>
            <a:ext cx="4032737" cy="2908489"/>
          </a:xfrm>
          <a:prstGeom prst="rect">
            <a:avLst/>
          </a:prstGeom>
        </p:spPr>
        <p:txBody>
          <a:bodyPr wrap="square">
            <a:spAutoFit/>
          </a:bodyPr>
          <a:lstStyle/>
          <a:p>
            <a:pPr lvl="0"/>
            <a:r>
              <a:rPr lang="en-US" sz="1400" dirty="0">
                <a:solidFill>
                  <a:prstClr val="black"/>
                </a:solidFill>
                <a:latin typeface="Calibri Light" panose="020F0302020204030204" pitchFamily="34" charset="0"/>
              </a:rPr>
              <a:t>Features</a:t>
            </a:r>
            <a:endParaRPr lang="en-US" sz="1200" dirty="0">
              <a:solidFill>
                <a:prstClr val="black"/>
              </a:solidFill>
              <a:latin typeface="Calibri Light" panose="020F0302020204030204" pitchFamily="34" charset="0"/>
            </a:endParaRPr>
          </a:p>
          <a:p>
            <a:pPr marL="171450" lvl="0" indent="-171450">
              <a:buFont typeface="Arial" panose="020B0604020202020204" pitchFamily="34" charset="0"/>
              <a:buChar char="•"/>
            </a:pPr>
            <a:r>
              <a:rPr lang="en-US" sz="1200" dirty="0">
                <a:solidFill>
                  <a:prstClr val="black"/>
                </a:solidFill>
              </a:rPr>
              <a:t>Height-adjustable for a optimal ergonomics while working</a:t>
            </a:r>
          </a:p>
          <a:p>
            <a:pPr marL="171450" lvl="0" indent="-171450">
              <a:buFont typeface="Arial" panose="020B0604020202020204" pitchFamily="34" charset="0"/>
              <a:buChar char="•"/>
            </a:pPr>
            <a:r>
              <a:rPr lang="en-US" sz="1200" dirty="0">
                <a:solidFill>
                  <a:prstClr val="black"/>
                </a:solidFill>
              </a:rPr>
              <a:t>Tilt and swivel adjustment lets users position monitors as desired; switch from landscape to portrait views </a:t>
            </a:r>
          </a:p>
          <a:p>
            <a:pPr marL="171450" lvl="0" indent="-171450">
              <a:buFont typeface="Arial" panose="020B0604020202020204" pitchFamily="34" charset="0"/>
              <a:buChar char="•"/>
            </a:pPr>
            <a:r>
              <a:rPr lang="en-US" sz="1200" dirty="0">
                <a:solidFill>
                  <a:prstClr val="black"/>
                </a:solidFill>
              </a:rPr>
              <a:t>Cable management system keeps desks tidy</a:t>
            </a:r>
          </a:p>
          <a:p>
            <a:pPr marL="171450" lvl="0" indent="-171450">
              <a:buFont typeface="Arial" panose="020B0604020202020204" pitchFamily="34" charset="0"/>
              <a:buChar char="•"/>
            </a:pPr>
            <a:r>
              <a:rPr lang="en-US" sz="1200" dirty="0">
                <a:solidFill>
                  <a:prstClr val="black"/>
                </a:solidFill>
              </a:rPr>
              <a:t>Universal hardware pack included</a:t>
            </a:r>
          </a:p>
          <a:p>
            <a:pPr lvl="0"/>
            <a:endParaRPr lang="en-US" sz="1200" dirty="0">
              <a:solidFill>
                <a:prstClr val="black"/>
              </a:solidFill>
            </a:endParaRPr>
          </a:p>
          <a:p>
            <a:pPr lvl="0"/>
            <a:r>
              <a:rPr lang="en-US" sz="1400" dirty="0">
                <a:solidFill>
                  <a:prstClr val="black"/>
                </a:solidFill>
                <a:latin typeface="Calibri Light" panose="020F0302020204030204" pitchFamily="34" charset="0"/>
              </a:rPr>
              <a:t>Specifications</a:t>
            </a:r>
            <a:endParaRPr lang="en-US" sz="1200" dirty="0">
              <a:solidFill>
                <a:prstClr val="black"/>
              </a:solidFill>
              <a:latin typeface="Calibri Light" panose="020F0302020204030204" pitchFamily="34" charset="0"/>
            </a:endParaRPr>
          </a:p>
          <a:p>
            <a:pPr lvl="0"/>
            <a:r>
              <a:rPr lang="en-US" sz="1200" dirty="0">
                <a:solidFill>
                  <a:prstClr val="black"/>
                </a:solidFill>
              </a:rPr>
              <a:t>Material: Aluminum + Steel</a:t>
            </a:r>
          </a:p>
          <a:p>
            <a:pPr lvl="0"/>
            <a:r>
              <a:rPr lang="en-US" sz="1200" dirty="0">
                <a:solidFill>
                  <a:prstClr val="black"/>
                </a:solidFill>
              </a:rPr>
              <a:t>Color: Black</a:t>
            </a:r>
          </a:p>
          <a:p>
            <a:pPr lvl="0"/>
            <a:r>
              <a:rPr lang="en-US" sz="1200" dirty="0">
                <a:solidFill>
                  <a:prstClr val="black"/>
                </a:solidFill>
              </a:rPr>
              <a:t>Adjustment: Tilt -90°/+35°</a:t>
            </a:r>
          </a:p>
          <a:p>
            <a:pPr lvl="0"/>
            <a:r>
              <a:rPr lang="en-US" sz="1200" dirty="0">
                <a:solidFill>
                  <a:prstClr val="black"/>
                </a:solidFill>
              </a:rPr>
              <a:t>Swivel: 180°</a:t>
            </a:r>
          </a:p>
          <a:p>
            <a:pPr lvl="0"/>
            <a:r>
              <a:rPr lang="en-US" sz="1200" dirty="0">
                <a:solidFill>
                  <a:prstClr val="black"/>
                </a:solidFill>
              </a:rPr>
              <a:t>Rotation: 360°</a:t>
            </a:r>
          </a:p>
          <a:p>
            <a:pPr lvl="0"/>
            <a:r>
              <a:rPr lang="en-US" sz="1200" dirty="0">
                <a:solidFill>
                  <a:prstClr val="black"/>
                </a:solidFill>
              </a:rPr>
              <a:t>Weight Capacity: 17.64 lbs. per arm</a:t>
            </a:r>
          </a:p>
          <a:p>
            <a:pPr lvl="0"/>
            <a:r>
              <a:rPr lang="en-US" sz="1200" dirty="0">
                <a:solidFill>
                  <a:prstClr val="black"/>
                </a:solidFill>
              </a:rPr>
              <a:t>Weight: 6.6 lbs.</a:t>
            </a:r>
            <a:endParaRPr lang="en-US" sz="1200" dirty="0">
              <a:solidFill>
                <a:prstClr val="black"/>
              </a:solidFill>
            </a:endParaRPr>
          </a:p>
        </p:txBody>
      </p:sp>
    </p:spTree>
    <p:extLst>
      <p:ext uri="{BB962C8B-B14F-4D97-AF65-F5344CB8AC3E}">
        <p14:creationId xmlns:p14="http://schemas.microsoft.com/office/powerpoint/2010/main" val="925254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361353" y="1933737"/>
            <a:ext cx="3782647" cy="3647152"/>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t>Pneumatic support lets users effortlessly position screens simply by moving them into place </a:t>
            </a:r>
          </a:p>
          <a:p>
            <a:pPr marL="171450" indent="-171450">
              <a:buFont typeface="Arial" panose="020B0604020202020204" pitchFamily="34" charset="0"/>
              <a:buChar char="•"/>
            </a:pPr>
            <a:r>
              <a:rPr lang="en-US" sz="1200" dirty="0"/>
              <a:t>Arm can fit screens from 13" to 27"</a:t>
            </a:r>
          </a:p>
          <a:p>
            <a:pPr marL="171450" indent="-171450">
              <a:buFont typeface="Arial" panose="020B0604020202020204" pitchFamily="34" charset="0"/>
              <a:buChar char="•"/>
            </a:pPr>
            <a:r>
              <a:rPr lang="en-US" sz="1200" dirty="0"/>
              <a:t>Holds monitor weighing up 17 lbs. </a:t>
            </a:r>
          </a:p>
          <a:p>
            <a:pPr marL="171450" indent="-171450">
              <a:buFont typeface="Arial" panose="020B0604020202020204" pitchFamily="34" charset="0"/>
              <a:buChar char="•"/>
            </a:pPr>
            <a:r>
              <a:rPr lang="en-US" sz="1200" dirty="0"/>
              <a:t>Perfect for LED computer monitors, 4K flat TVs, LCD screens, and other display devices </a:t>
            </a:r>
          </a:p>
          <a:p>
            <a:pPr marL="171450" indent="-171450">
              <a:buFont typeface="Arial" panose="020B0604020202020204" pitchFamily="34" charset="0"/>
              <a:buChar char="•"/>
            </a:pPr>
            <a:r>
              <a:rPr lang="en-US" sz="1200" dirty="0">
                <a:solidFill>
                  <a:prstClr val="black"/>
                </a:solidFill>
              </a:rPr>
              <a:t>Hidden cable management reaches an integral whole with aluminum structure</a:t>
            </a:r>
          </a:p>
          <a:p>
            <a:pPr marL="171450" indent="-171450">
              <a:buFont typeface="Arial" panose="020B0604020202020204" pitchFamily="34" charset="0"/>
              <a:buChar char="•"/>
            </a:pPr>
            <a:r>
              <a:rPr lang="en-US" sz="1200" dirty="0">
                <a:solidFill>
                  <a:prstClr val="black"/>
                </a:solidFill>
              </a:rPr>
              <a:t>Premium aluminum and steel construction</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Aluminum + Steel</a:t>
            </a:r>
          </a:p>
          <a:p>
            <a:r>
              <a:rPr lang="en-US" sz="1200" dirty="0">
                <a:solidFill>
                  <a:prstClr val="black"/>
                </a:solidFill>
              </a:rPr>
              <a:t>Color: Black</a:t>
            </a:r>
          </a:p>
          <a:p>
            <a:r>
              <a:rPr lang="en-US" sz="1200" dirty="0">
                <a:solidFill>
                  <a:prstClr val="black"/>
                </a:solidFill>
              </a:rPr>
              <a:t>Adjustment: Tilt +'-90°~+85°</a:t>
            </a:r>
          </a:p>
          <a:p>
            <a:r>
              <a:rPr lang="en-US" sz="1200" dirty="0">
                <a:solidFill>
                  <a:prstClr val="black"/>
                </a:solidFill>
              </a:rPr>
              <a:t>Swivel: 180°</a:t>
            </a:r>
          </a:p>
          <a:p>
            <a:r>
              <a:rPr lang="en-US" sz="1200" dirty="0">
                <a:solidFill>
                  <a:prstClr val="black"/>
                </a:solidFill>
              </a:rPr>
              <a:t>Rotation: 360°</a:t>
            </a:r>
          </a:p>
          <a:p>
            <a:r>
              <a:rPr lang="en-US" sz="1200" dirty="0">
                <a:solidFill>
                  <a:prstClr val="black"/>
                </a:solidFill>
              </a:rPr>
              <a:t>Weight Capacity: 17.64 lbs. per arm</a:t>
            </a:r>
          </a:p>
          <a:p>
            <a:r>
              <a:rPr lang="en-US" sz="1200" dirty="0">
                <a:solidFill>
                  <a:prstClr val="black"/>
                </a:solidFill>
              </a:rPr>
              <a:t>Weight: 6.4 lbs.</a:t>
            </a:r>
          </a:p>
        </p:txBody>
      </p:sp>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OFF65859</a:t>
            </a:r>
          </a:p>
          <a:p>
            <a:pPr marL="0" lvl="1" algn="r"/>
            <a:r>
              <a:rPr lang="en-US" sz="1400" dirty="0">
                <a:solidFill>
                  <a:prstClr val="black"/>
                </a:solidFill>
                <a:latin typeface="Calibri Light" panose="020F0302020204030204" pitchFamily="34" charset="0"/>
                <a:cs typeface="Arial" panose="020B0604020202020204" pitchFamily="34" charset="0"/>
              </a:rPr>
              <a:t>MSRP: $59.99</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6" name="Rectangle 5"/>
          <p:cNvSpPr/>
          <p:nvPr/>
        </p:nvSpPr>
        <p:spPr>
          <a:xfrm>
            <a:off x="1816100" y="1429233"/>
            <a:ext cx="7327900" cy="400110"/>
          </a:xfrm>
          <a:prstGeom prst="rect">
            <a:avLst/>
          </a:prstGeom>
        </p:spPr>
        <p:txBody>
          <a:bodyPr wrap="square">
            <a:spAutoFit/>
          </a:bodyPr>
          <a:lstStyle/>
          <a:p>
            <a:r>
              <a:rPr lang="en-US" sz="2000" dirty="0">
                <a:latin typeface="Calibri Light" panose="020F0302020204030204" pitchFamily="34" charset="0"/>
              </a:rPr>
              <a:t>AIRLIFT® 360 Gas-Spring Single Adjustable Desk Mount Monitor Arm </a:t>
            </a:r>
            <a:endParaRPr lang="en-US" sz="2000" dirty="0">
              <a:solidFill>
                <a:prstClr val="black"/>
              </a:solidFill>
              <a:latin typeface="Calibri Light" panose="020F0302020204030204" pitchFamily="34" charset="0"/>
              <a:cs typeface="Arial"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319" y="2134721"/>
            <a:ext cx="3814796" cy="3814796"/>
          </a:xfrm>
          <a:prstGeom prst="rect">
            <a:avLst/>
          </a:prstGeom>
        </p:spPr>
      </p:pic>
    </p:spTree>
    <p:extLst>
      <p:ext uri="{BB962C8B-B14F-4D97-AF65-F5344CB8AC3E}">
        <p14:creationId xmlns:p14="http://schemas.microsoft.com/office/powerpoint/2010/main" val="275235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346543" y="2220472"/>
            <a:ext cx="1823416" cy="1664235"/>
          </a:xfrm>
          <a:prstGeom prst="rect">
            <a:avLst/>
          </a:prstGeom>
          <a:blipFill>
            <a:blip r:embed="rId2" cstate="print"/>
            <a:stretch>
              <a:fillRect/>
            </a:stretch>
          </a:blipFill>
        </p:spPr>
        <p:txBody>
          <a:bodyPr wrap="square" lIns="0" tIns="0" rIns="0" bIns="0" rtlCol="0"/>
          <a:lstStyle/>
          <a:p>
            <a:endParaRPr sz="947" dirty="0"/>
          </a:p>
        </p:txBody>
      </p:sp>
      <p:sp>
        <p:nvSpPr>
          <p:cNvPr id="4" name="object 4"/>
          <p:cNvSpPr/>
          <p:nvPr/>
        </p:nvSpPr>
        <p:spPr>
          <a:xfrm>
            <a:off x="4658185" y="1513471"/>
            <a:ext cx="1664241" cy="1823423"/>
          </a:xfrm>
          <a:prstGeom prst="rect">
            <a:avLst/>
          </a:prstGeom>
          <a:blipFill>
            <a:blip r:embed="rId3" cstate="print"/>
            <a:stretch>
              <a:fillRect/>
            </a:stretch>
          </a:blipFill>
        </p:spPr>
        <p:txBody>
          <a:bodyPr wrap="square" lIns="0" tIns="0" rIns="0" bIns="0" rtlCol="0"/>
          <a:lstStyle/>
          <a:p>
            <a:endParaRPr sz="947" dirty="0"/>
          </a:p>
        </p:txBody>
      </p:sp>
      <p:sp>
        <p:nvSpPr>
          <p:cNvPr id="5" name="object 5"/>
          <p:cNvSpPr/>
          <p:nvPr/>
        </p:nvSpPr>
        <p:spPr>
          <a:xfrm>
            <a:off x="5163871" y="2178339"/>
            <a:ext cx="1865362" cy="1646781"/>
          </a:xfrm>
          <a:prstGeom prst="rect">
            <a:avLst/>
          </a:prstGeom>
          <a:blipFill>
            <a:blip r:embed="rId4" cstate="print"/>
            <a:stretch>
              <a:fillRect/>
            </a:stretch>
          </a:blipFill>
        </p:spPr>
        <p:txBody>
          <a:bodyPr wrap="square" lIns="0" tIns="0" rIns="0" bIns="0" rtlCol="0"/>
          <a:lstStyle/>
          <a:p>
            <a:endParaRPr sz="947" dirty="0"/>
          </a:p>
        </p:txBody>
      </p:sp>
      <p:sp>
        <p:nvSpPr>
          <p:cNvPr id="6" name="object 6"/>
          <p:cNvSpPr/>
          <p:nvPr/>
        </p:nvSpPr>
        <p:spPr>
          <a:xfrm>
            <a:off x="3011411" y="1513659"/>
            <a:ext cx="1646781" cy="1865362"/>
          </a:xfrm>
          <a:prstGeom prst="rect">
            <a:avLst/>
          </a:prstGeom>
          <a:blipFill>
            <a:blip r:embed="rId5" cstate="print"/>
            <a:stretch>
              <a:fillRect/>
            </a:stretch>
          </a:blipFill>
        </p:spPr>
        <p:txBody>
          <a:bodyPr wrap="square" lIns="0" tIns="0" rIns="0" bIns="0" rtlCol="0"/>
          <a:lstStyle/>
          <a:p>
            <a:endParaRPr sz="947" dirty="0"/>
          </a:p>
        </p:txBody>
      </p:sp>
      <p:sp>
        <p:nvSpPr>
          <p:cNvPr id="7" name="object 7"/>
          <p:cNvSpPr/>
          <p:nvPr/>
        </p:nvSpPr>
        <p:spPr>
          <a:xfrm>
            <a:off x="5206003" y="3825120"/>
            <a:ext cx="1823423" cy="1664235"/>
          </a:xfrm>
          <a:prstGeom prst="rect">
            <a:avLst/>
          </a:prstGeom>
          <a:blipFill>
            <a:blip r:embed="rId6" cstate="print"/>
            <a:stretch>
              <a:fillRect/>
            </a:stretch>
          </a:blipFill>
        </p:spPr>
        <p:txBody>
          <a:bodyPr wrap="square" lIns="0" tIns="0" rIns="0" bIns="0" rtlCol="0"/>
          <a:lstStyle/>
          <a:p>
            <a:endParaRPr sz="947" dirty="0"/>
          </a:p>
        </p:txBody>
      </p:sp>
      <p:sp>
        <p:nvSpPr>
          <p:cNvPr id="8" name="object 8"/>
          <p:cNvSpPr/>
          <p:nvPr/>
        </p:nvSpPr>
        <p:spPr>
          <a:xfrm>
            <a:off x="2346730" y="3884707"/>
            <a:ext cx="1865362" cy="1646781"/>
          </a:xfrm>
          <a:prstGeom prst="rect">
            <a:avLst/>
          </a:prstGeom>
          <a:blipFill>
            <a:blip r:embed="rId7" cstate="print"/>
            <a:stretch>
              <a:fillRect/>
            </a:stretch>
          </a:blipFill>
        </p:spPr>
        <p:txBody>
          <a:bodyPr wrap="square" lIns="0" tIns="0" rIns="0" bIns="0" rtlCol="0"/>
          <a:lstStyle/>
          <a:p>
            <a:endParaRPr sz="947" dirty="0"/>
          </a:p>
        </p:txBody>
      </p:sp>
      <p:sp>
        <p:nvSpPr>
          <p:cNvPr id="9" name="object 9"/>
          <p:cNvSpPr/>
          <p:nvPr/>
        </p:nvSpPr>
        <p:spPr>
          <a:xfrm>
            <a:off x="4717771" y="4330805"/>
            <a:ext cx="1646775" cy="1861268"/>
          </a:xfrm>
          <a:prstGeom prst="rect">
            <a:avLst/>
          </a:prstGeom>
          <a:blipFill>
            <a:blip r:embed="rId8" cstate="print"/>
            <a:stretch>
              <a:fillRect/>
            </a:stretch>
          </a:blipFill>
        </p:spPr>
        <p:txBody>
          <a:bodyPr wrap="square" lIns="0" tIns="0" rIns="0" bIns="0" rtlCol="0"/>
          <a:lstStyle/>
          <a:p>
            <a:endParaRPr sz="947" dirty="0"/>
          </a:p>
        </p:txBody>
      </p:sp>
      <p:sp>
        <p:nvSpPr>
          <p:cNvPr id="10" name="object 10"/>
          <p:cNvSpPr/>
          <p:nvPr/>
        </p:nvSpPr>
        <p:spPr>
          <a:xfrm>
            <a:off x="3053537" y="4372932"/>
            <a:ext cx="1664235" cy="1823416"/>
          </a:xfrm>
          <a:prstGeom prst="rect">
            <a:avLst/>
          </a:prstGeom>
          <a:blipFill>
            <a:blip r:embed="rId9" cstate="print"/>
            <a:stretch>
              <a:fillRect/>
            </a:stretch>
          </a:blipFill>
        </p:spPr>
        <p:txBody>
          <a:bodyPr wrap="square" lIns="0" tIns="0" rIns="0" bIns="0" rtlCol="0"/>
          <a:lstStyle/>
          <a:p>
            <a:endParaRPr sz="947" dirty="0"/>
          </a:p>
        </p:txBody>
      </p:sp>
      <p:sp>
        <p:nvSpPr>
          <p:cNvPr id="11" name="object 11"/>
          <p:cNvSpPr txBox="1"/>
          <p:nvPr/>
        </p:nvSpPr>
        <p:spPr>
          <a:xfrm>
            <a:off x="1208762" y="3762616"/>
            <a:ext cx="724223" cy="215444"/>
          </a:xfrm>
          <a:prstGeom prst="rect">
            <a:avLst/>
          </a:prstGeom>
        </p:spPr>
        <p:txBody>
          <a:bodyPr vert="horz" wrap="square" lIns="0" tIns="0" rIns="0" bIns="0" rtlCol="0">
            <a:spAutoFit/>
          </a:bodyPr>
          <a:lstStyle/>
          <a:p>
            <a:pPr marL="6679" algn="r"/>
            <a:r>
              <a:rPr sz="1400" spc="-16" dirty="0">
                <a:latin typeface="+mj-lt"/>
                <a:cs typeface="Arial"/>
              </a:rPr>
              <a:t>Reading</a:t>
            </a:r>
            <a:endParaRPr sz="736" dirty="0">
              <a:latin typeface="+mj-lt"/>
              <a:cs typeface="Arial"/>
            </a:endParaRPr>
          </a:p>
        </p:txBody>
      </p:sp>
      <p:sp>
        <p:nvSpPr>
          <p:cNvPr id="12" name="object 12"/>
          <p:cNvSpPr txBox="1"/>
          <p:nvPr/>
        </p:nvSpPr>
        <p:spPr>
          <a:xfrm>
            <a:off x="2075735" y="1849516"/>
            <a:ext cx="647350" cy="215444"/>
          </a:xfrm>
          <a:prstGeom prst="rect">
            <a:avLst/>
          </a:prstGeom>
        </p:spPr>
        <p:txBody>
          <a:bodyPr vert="horz" wrap="square" lIns="0" tIns="0" rIns="0" bIns="0" rtlCol="0">
            <a:spAutoFit/>
          </a:bodyPr>
          <a:lstStyle/>
          <a:p>
            <a:pPr marL="6679" algn="r"/>
            <a:r>
              <a:rPr sz="1400" spc="-39" dirty="0">
                <a:latin typeface="+mj-lt"/>
                <a:cs typeface="Arial"/>
              </a:rPr>
              <a:t>W</a:t>
            </a:r>
            <a:r>
              <a:rPr sz="1400" spc="-11" dirty="0">
                <a:latin typeface="+mj-lt"/>
                <a:cs typeface="Arial"/>
              </a:rPr>
              <a:t>riting</a:t>
            </a:r>
            <a:endParaRPr sz="736" dirty="0">
              <a:latin typeface="+mj-lt"/>
              <a:cs typeface="Arial"/>
            </a:endParaRPr>
          </a:p>
        </p:txBody>
      </p:sp>
      <p:sp>
        <p:nvSpPr>
          <p:cNvPr id="13" name="object 13"/>
          <p:cNvSpPr txBox="1"/>
          <p:nvPr/>
        </p:nvSpPr>
        <p:spPr>
          <a:xfrm>
            <a:off x="3993714" y="960290"/>
            <a:ext cx="671502" cy="215444"/>
          </a:xfrm>
          <a:prstGeom prst="rect">
            <a:avLst/>
          </a:prstGeom>
        </p:spPr>
        <p:txBody>
          <a:bodyPr vert="horz" wrap="square" lIns="0" tIns="0" rIns="0" bIns="0" rtlCol="0">
            <a:spAutoFit/>
          </a:bodyPr>
          <a:lstStyle/>
          <a:p>
            <a:pPr marL="6679" algn="r"/>
            <a:r>
              <a:rPr sz="1400" spc="-53" dirty="0">
                <a:latin typeface="+mj-lt"/>
                <a:cs typeface="Arial"/>
              </a:rPr>
              <a:t>W</a:t>
            </a:r>
            <a:r>
              <a:rPr sz="1400" spc="-8" dirty="0">
                <a:latin typeface="+mj-lt"/>
                <a:cs typeface="Arial"/>
              </a:rPr>
              <a:t>atching</a:t>
            </a:r>
            <a:endParaRPr sz="1100" dirty="0">
              <a:latin typeface="+mj-lt"/>
              <a:cs typeface="Arial"/>
            </a:endParaRPr>
          </a:p>
        </p:txBody>
      </p:sp>
      <p:sp>
        <p:nvSpPr>
          <p:cNvPr id="14" name="object 14"/>
          <p:cNvSpPr txBox="1"/>
          <p:nvPr/>
        </p:nvSpPr>
        <p:spPr>
          <a:xfrm>
            <a:off x="6593234" y="1811416"/>
            <a:ext cx="1464164" cy="215444"/>
          </a:xfrm>
          <a:prstGeom prst="rect">
            <a:avLst/>
          </a:prstGeom>
        </p:spPr>
        <p:txBody>
          <a:bodyPr vert="horz" wrap="square" lIns="0" tIns="0" rIns="0" bIns="0" rtlCol="0">
            <a:spAutoFit/>
          </a:bodyPr>
          <a:lstStyle/>
          <a:p>
            <a:pPr marL="6679"/>
            <a:r>
              <a:rPr sz="1400" spc="-16" dirty="0">
                <a:latin typeface="+mj-lt"/>
                <a:cs typeface="Arial"/>
              </a:rPr>
              <a:t>Painting </a:t>
            </a:r>
            <a:r>
              <a:rPr sz="1400" spc="39" dirty="0">
                <a:latin typeface="+mj-lt"/>
                <a:cs typeface="Arial"/>
              </a:rPr>
              <a:t>/</a:t>
            </a:r>
            <a:r>
              <a:rPr sz="1400" spc="-16" dirty="0">
                <a:latin typeface="+mj-lt"/>
                <a:cs typeface="Arial"/>
              </a:rPr>
              <a:t> Designing</a:t>
            </a:r>
            <a:endParaRPr sz="1400" dirty="0">
              <a:latin typeface="+mj-lt"/>
              <a:cs typeface="Arial"/>
            </a:endParaRPr>
          </a:p>
        </p:txBody>
      </p:sp>
      <p:sp>
        <p:nvSpPr>
          <p:cNvPr id="15" name="object 15"/>
          <p:cNvSpPr txBox="1"/>
          <p:nvPr/>
        </p:nvSpPr>
        <p:spPr>
          <a:xfrm>
            <a:off x="7414814" y="3731602"/>
            <a:ext cx="887811" cy="215444"/>
          </a:xfrm>
          <a:prstGeom prst="rect">
            <a:avLst/>
          </a:prstGeom>
        </p:spPr>
        <p:txBody>
          <a:bodyPr vert="horz" wrap="square" lIns="0" tIns="0" rIns="0" bIns="0" rtlCol="0">
            <a:spAutoFit/>
          </a:bodyPr>
          <a:lstStyle/>
          <a:p>
            <a:pPr marL="6679"/>
            <a:r>
              <a:rPr sz="1400" spc="-26" dirty="0">
                <a:latin typeface="+mj-lt"/>
                <a:cs typeface="Arial"/>
              </a:rPr>
              <a:t>P</a:t>
            </a:r>
            <a:r>
              <a:rPr sz="1400" spc="-29" dirty="0">
                <a:latin typeface="+mj-lt"/>
                <a:cs typeface="Arial"/>
              </a:rPr>
              <a:t>r</a:t>
            </a:r>
            <a:r>
              <a:rPr sz="1400" spc="-13" dirty="0">
                <a:latin typeface="+mj-lt"/>
                <a:cs typeface="Arial"/>
              </a:rPr>
              <a:t>esenting</a:t>
            </a:r>
            <a:endParaRPr sz="1100" dirty="0">
              <a:latin typeface="+mj-lt"/>
              <a:cs typeface="Arial"/>
            </a:endParaRPr>
          </a:p>
        </p:txBody>
      </p:sp>
      <p:sp>
        <p:nvSpPr>
          <p:cNvPr id="16" name="object 16"/>
          <p:cNvSpPr txBox="1"/>
          <p:nvPr/>
        </p:nvSpPr>
        <p:spPr>
          <a:xfrm>
            <a:off x="6653390" y="5673278"/>
            <a:ext cx="708666" cy="215444"/>
          </a:xfrm>
          <a:prstGeom prst="rect">
            <a:avLst/>
          </a:prstGeom>
        </p:spPr>
        <p:txBody>
          <a:bodyPr vert="horz" wrap="square" lIns="0" tIns="0" rIns="0" bIns="0" rtlCol="0">
            <a:spAutoFit/>
          </a:bodyPr>
          <a:lstStyle/>
          <a:p>
            <a:pPr marL="6679"/>
            <a:r>
              <a:rPr sz="1400" spc="-18" dirty="0">
                <a:latin typeface="+mj-lt"/>
                <a:cs typeface="Arial"/>
              </a:rPr>
              <a:t>Eating</a:t>
            </a:r>
            <a:endParaRPr sz="736" dirty="0">
              <a:latin typeface="+mj-lt"/>
              <a:cs typeface="Arial"/>
            </a:endParaRPr>
          </a:p>
        </p:txBody>
      </p:sp>
      <p:sp>
        <p:nvSpPr>
          <p:cNvPr id="17" name="object 17"/>
          <p:cNvSpPr txBox="1"/>
          <p:nvPr/>
        </p:nvSpPr>
        <p:spPr>
          <a:xfrm>
            <a:off x="3989405" y="6567819"/>
            <a:ext cx="860626" cy="215444"/>
          </a:xfrm>
          <a:prstGeom prst="rect">
            <a:avLst/>
          </a:prstGeom>
        </p:spPr>
        <p:txBody>
          <a:bodyPr vert="horz" wrap="square" lIns="0" tIns="0" rIns="0" bIns="0" rtlCol="0">
            <a:spAutoFit/>
          </a:bodyPr>
          <a:lstStyle/>
          <a:p>
            <a:pPr marL="6679"/>
            <a:r>
              <a:rPr sz="1400" spc="-5" dirty="0">
                <a:latin typeface="+mj-lt"/>
                <a:cs typeface="Arial"/>
              </a:rPr>
              <a:t>Computing</a:t>
            </a:r>
            <a:endParaRPr sz="1400" dirty="0">
              <a:latin typeface="+mj-lt"/>
              <a:cs typeface="Arial"/>
            </a:endParaRPr>
          </a:p>
        </p:txBody>
      </p:sp>
      <p:sp>
        <p:nvSpPr>
          <p:cNvPr id="18" name="object 18"/>
          <p:cNvSpPr txBox="1"/>
          <p:nvPr/>
        </p:nvSpPr>
        <p:spPr>
          <a:xfrm>
            <a:off x="2270403" y="5673278"/>
            <a:ext cx="512549" cy="215444"/>
          </a:xfrm>
          <a:prstGeom prst="rect">
            <a:avLst/>
          </a:prstGeom>
        </p:spPr>
        <p:txBody>
          <a:bodyPr vert="horz" wrap="square" lIns="0" tIns="0" rIns="0" bIns="0" rtlCol="0">
            <a:spAutoFit/>
          </a:bodyPr>
          <a:lstStyle/>
          <a:p>
            <a:pPr marL="6679" algn="r"/>
            <a:r>
              <a:rPr lang="en-US" sz="1400" spc="-8" dirty="0">
                <a:latin typeface="+mj-lt"/>
                <a:cs typeface="Arial"/>
              </a:rPr>
              <a:t>O</a:t>
            </a:r>
            <a:r>
              <a:rPr sz="1400" spc="-8" dirty="0">
                <a:latin typeface="+mj-lt"/>
                <a:cs typeface="Arial"/>
              </a:rPr>
              <a:t>ther</a:t>
            </a:r>
            <a:endParaRPr sz="900" dirty="0">
              <a:latin typeface="+mj-lt"/>
              <a:cs typeface="Arial"/>
            </a:endParaRPr>
          </a:p>
        </p:txBody>
      </p:sp>
      <p:sp>
        <p:nvSpPr>
          <p:cNvPr id="19" name="object 19"/>
          <p:cNvSpPr/>
          <p:nvPr/>
        </p:nvSpPr>
        <p:spPr>
          <a:xfrm>
            <a:off x="5388950" y="3825130"/>
            <a:ext cx="1640443" cy="0"/>
          </a:xfrm>
          <a:custGeom>
            <a:avLst/>
            <a:gdLst/>
            <a:ahLst/>
            <a:cxnLst/>
            <a:rect l="l" t="t" r="r" b="b"/>
            <a:pathLst>
              <a:path w="3119119">
                <a:moveTo>
                  <a:pt x="0" y="0"/>
                </a:moveTo>
                <a:lnTo>
                  <a:pt x="3118815" y="0"/>
                </a:lnTo>
              </a:path>
            </a:pathLst>
          </a:custGeom>
          <a:ln w="50800">
            <a:solidFill>
              <a:srgbClr val="FFFFFF"/>
            </a:solidFill>
          </a:ln>
        </p:spPr>
        <p:txBody>
          <a:bodyPr wrap="square" lIns="0" tIns="0" rIns="0" bIns="0" rtlCol="0"/>
          <a:lstStyle/>
          <a:p>
            <a:endParaRPr sz="947" dirty="0"/>
          </a:p>
        </p:txBody>
      </p:sp>
      <p:sp>
        <p:nvSpPr>
          <p:cNvPr id="20" name="object 20"/>
          <p:cNvSpPr/>
          <p:nvPr/>
        </p:nvSpPr>
        <p:spPr>
          <a:xfrm>
            <a:off x="5206854" y="4324303"/>
            <a:ext cx="1159865" cy="1159865"/>
          </a:xfrm>
          <a:custGeom>
            <a:avLst/>
            <a:gdLst/>
            <a:ahLst/>
            <a:cxnLst/>
            <a:rect l="l" t="t" r="r" b="b"/>
            <a:pathLst>
              <a:path w="2205354" h="2205354">
                <a:moveTo>
                  <a:pt x="0" y="0"/>
                </a:moveTo>
                <a:lnTo>
                  <a:pt x="2205342" y="2205329"/>
                </a:lnTo>
              </a:path>
            </a:pathLst>
          </a:custGeom>
          <a:ln w="50800">
            <a:solidFill>
              <a:srgbClr val="FFFFFF"/>
            </a:solidFill>
          </a:ln>
        </p:spPr>
        <p:txBody>
          <a:bodyPr wrap="square" lIns="0" tIns="0" rIns="0" bIns="0" rtlCol="0"/>
          <a:lstStyle/>
          <a:p>
            <a:endParaRPr sz="947" dirty="0"/>
          </a:p>
        </p:txBody>
      </p:sp>
      <p:sp>
        <p:nvSpPr>
          <p:cNvPr id="21" name="object 21"/>
          <p:cNvSpPr/>
          <p:nvPr/>
        </p:nvSpPr>
        <p:spPr>
          <a:xfrm>
            <a:off x="5163870" y="2178340"/>
            <a:ext cx="1158863" cy="1161201"/>
          </a:xfrm>
          <a:custGeom>
            <a:avLst/>
            <a:gdLst/>
            <a:ahLst/>
            <a:cxnLst/>
            <a:rect l="l" t="t" r="r" b="b"/>
            <a:pathLst>
              <a:path w="2203450" h="2207895">
                <a:moveTo>
                  <a:pt x="2202865" y="0"/>
                </a:moveTo>
                <a:lnTo>
                  <a:pt x="0" y="2207615"/>
                </a:lnTo>
              </a:path>
            </a:pathLst>
          </a:custGeom>
          <a:ln w="50800">
            <a:solidFill>
              <a:srgbClr val="FFFFFF"/>
            </a:solidFill>
          </a:ln>
        </p:spPr>
        <p:txBody>
          <a:bodyPr wrap="square" lIns="0" tIns="0" rIns="0" bIns="0" rtlCol="0"/>
          <a:lstStyle/>
          <a:p>
            <a:endParaRPr sz="947" dirty="0"/>
          </a:p>
        </p:txBody>
      </p:sp>
      <p:sp>
        <p:nvSpPr>
          <p:cNvPr id="22" name="object 22"/>
          <p:cNvSpPr/>
          <p:nvPr/>
        </p:nvSpPr>
        <p:spPr>
          <a:xfrm>
            <a:off x="4658183" y="1513664"/>
            <a:ext cx="0" cy="1638773"/>
          </a:xfrm>
          <a:custGeom>
            <a:avLst/>
            <a:gdLst/>
            <a:ahLst/>
            <a:cxnLst/>
            <a:rect l="l" t="t" r="r" b="b"/>
            <a:pathLst>
              <a:path h="3115945">
                <a:moveTo>
                  <a:pt x="0" y="3115335"/>
                </a:moveTo>
                <a:lnTo>
                  <a:pt x="0" y="0"/>
                </a:lnTo>
              </a:path>
            </a:pathLst>
          </a:custGeom>
          <a:ln w="50800">
            <a:solidFill>
              <a:srgbClr val="FFFFFF"/>
            </a:solidFill>
          </a:ln>
        </p:spPr>
        <p:txBody>
          <a:bodyPr wrap="square" lIns="0" tIns="0" rIns="0" bIns="0" rtlCol="0"/>
          <a:lstStyle/>
          <a:p>
            <a:endParaRPr sz="947" dirty="0"/>
          </a:p>
        </p:txBody>
      </p:sp>
      <p:sp>
        <p:nvSpPr>
          <p:cNvPr id="23" name="object 23"/>
          <p:cNvSpPr/>
          <p:nvPr/>
        </p:nvSpPr>
        <p:spPr>
          <a:xfrm>
            <a:off x="3011409" y="2220470"/>
            <a:ext cx="1158863" cy="1161535"/>
          </a:xfrm>
          <a:custGeom>
            <a:avLst/>
            <a:gdLst/>
            <a:ahLst/>
            <a:cxnLst/>
            <a:rect l="l" t="t" r="r" b="b"/>
            <a:pathLst>
              <a:path w="2203450" h="2208529">
                <a:moveTo>
                  <a:pt x="0" y="0"/>
                </a:moveTo>
                <a:lnTo>
                  <a:pt x="2202853" y="2207958"/>
                </a:lnTo>
              </a:path>
            </a:pathLst>
          </a:custGeom>
          <a:ln w="50800">
            <a:solidFill>
              <a:srgbClr val="FFFFFF"/>
            </a:solidFill>
          </a:ln>
        </p:spPr>
        <p:txBody>
          <a:bodyPr wrap="square" lIns="0" tIns="0" rIns="0" bIns="0" rtlCol="0"/>
          <a:lstStyle/>
          <a:p>
            <a:endParaRPr sz="947" dirty="0"/>
          </a:p>
        </p:txBody>
      </p:sp>
      <p:sp>
        <p:nvSpPr>
          <p:cNvPr id="24" name="object 24"/>
          <p:cNvSpPr/>
          <p:nvPr/>
        </p:nvSpPr>
        <p:spPr>
          <a:xfrm>
            <a:off x="2346733" y="3884702"/>
            <a:ext cx="1648124" cy="0"/>
          </a:xfrm>
          <a:custGeom>
            <a:avLst/>
            <a:gdLst/>
            <a:ahLst/>
            <a:cxnLst/>
            <a:rect l="l" t="t" r="r" b="b"/>
            <a:pathLst>
              <a:path w="3133725">
                <a:moveTo>
                  <a:pt x="3133128" y="0"/>
                </a:moveTo>
                <a:lnTo>
                  <a:pt x="0" y="0"/>
                </a:lnTo>
              </a:path>
            </a:pathLst>
          </a:custGeom>
          <a:ln w="50800">
            <a:solidFill>
              <a:srgbClr val="FFFFFF"/>
            </a:solidFill>
          </a:ln>
        </p:spPr>
        <p:txBody>
          <a:bodyPr wrap="square" lIns="0" tIns="0" rIns="0" bIns="0" rtlCol="0"/>
          <a:lstStyle/>
          <a:p>
            <a:endParaRPr sz="947" dirty="0"/>
          </a:p>
        </p:txBody>
      </p:sp>
      <p:sp>
        <p:nvSpPr>
          <p:cNvPr id="25" name="object 25"/>
          <p:cNvSpPr/>
          <p:nvPr/>
        </p:nvSpPr>
        <p:spPr>
          <a:xfrm>
            <a:off x="3053538" y="4382994"/>
            <a:ext cx="1148510" cy="1148510"/>
          </a:xfrm>
          <a:custGeom>
            <a:avLst/>
            <a:gdLst/>
            <a:ahLst/>
            <a:cxnLst/>
            <a:rect l="l" t="t" r="r" b="b"/>
            <a:pathLst>
              <a:path w="2183765" h="2183765">
                <a:moveTo>
                  <a:pt x="0" y="2183726"/>
                </a:moveTo>
                <a:lnTo>
                  <a:pt x="2183739" y="0"/>
                </a:lnTo>
              </a:path>
            </a:pathLst>
          </a:custGeom>
          <a:ln w="50800">
            <a:solidFill>
              <a:srgbClr val="FFFFFF"/>
            </a:solidFill>
          </a:ln>
        </p:spPr>
        <p:txBody>
          <a:bodyPr wrap="square" lIns="0" tIns="0" rIns="0" bIns="0" rtlCol="0"/>
          <a:lstStyle/>
          <a:p>
            <a:endParaRPr sz="947" dirty="0"/>
          </a:p>
        </p:txBody>
      </p:sp>
      <p:sp>
        <p:nvSpPr>
          <p:cNvPr id="26" name="object 26"/>
          <p:cNvSpPr/>
          <p:nvPr/>
        </p:nvSpPr>
        <p:spPr>
          <a:xfrm>
            <a:off x="4717769" y="4557707"/>
            <a:ext cx="0" cy="1638773"/>
          </a:xfrm>
          <a:custGeom>
            <a:avLst/>
            <a:gdLst/>
            <a:ahLst/>
            <a:cxnLst/>
            <a:rect l="l" t="t" r="r" b="b"/>
            <a:pathLst>
              <a:path h="3115945">
                <a:moveTo>
                  <a:pt x="0" y="0"/>
                </a:moveTo>
                <a:lnTo>
                  <a:pt x="0" y="3115703"/>
                </a:lnTo>
              </a:path>
            </a:pathLst>
          </a:custGeom>
          <a:ln w="50800">
            <a:solidFill>
              <a:srgbClr val="FFFFFF"/>
            </a:solidFill>
          </a:ln>
        </p:spPr>
        <p:txBody>
          <a:bodyPr wrap="square" lIns="0" tIns="0" rIns="0" bIns="0" rtlCol="0"/>
          <a:lstStyle/>
          <a:p>
            <a:endParaRPr sz="947" dirty="0"/>
          </a:p>
        </p:txBody>
      </p:sp>
      <p:sp>
        <p:nvSpPr>
          <p:cNvPr id="27" name="object 27"/>
          <p:cNvSpPr/>
          <p:nvPr/>
        </p:nvSpPr>
        <p:spPr>
          <a:xfrm>
            <a:off x="2013938" y="2311065"/>
            <a:ext cx="827235" cy="1573650"/>
          </a:xfrm>
          <a:custGeom>
            <a:avLst/>
            <a:gdLst/>
            <a:ahLst/>
            <a:cxnLst/>
            <a:rect l="l" t="t" r="r" b="b"/>
            <a:pathLst>
              <a:path w="1572895" h="2992120">
                <a:moveTo>
                  <a:pt x="1572818" y="0"/>
                </a:moveTo>
                <a:lnTo>
                  <a:pt x="1541843" y="37414"/>
                </a:lnTo>
                <a:lnTo>
                  <a:pt x="1511258" y="75161"/>
                </a:lnTo>
                <a:lnTo>
                  <a:pt x="1481067" y="113238"/>
                </a:lnTo>
                <a:lnTo>
                  <a:pt x="1451273" y="151640"/>
                </a:lnTo>
                <a:lnTo>
                  <a:pt x="1421878" y="190366"/>
                </a:lnTo>
                <a:lnTo>
                  <a:pt x="1392888" y="229412"/>
                </a:lnTo>
                <a:lnTo>
                  <a:pt x="1364303" y="268774"/>
                </a:lnTo>
                <a:lnTo>
                  <a:pt x="1336128" y="308451"/>
                </a:lnTo>
                <a:lnTo>
                  <a:pt x="1308365" y="348438"/>
                </a:lnTo>
                <a:lnTo>
                  <a:pt x="1281018" y="388733"/>
                </a:lnTo>
                <a:lnTo>
                  <a:pt x="1254089" y="429332"/>
                </a:lnTo>
                <a:lnTo>
                  <a:pt x="1227582" y="470232"/>
                </a:lnTo>
                <a:lnTo>
                  <a:pt x="1201500" y="511431"/>
                </a:lnTo>
                <a:lnTo>
                  <a:pt x="1175847" y="552925"/>
                </a:lnTo>
                <a:lnTo>
                  <a:pt x="1150624" y="594711"/>
                </a:lnTo>
                <a:lnTo>
                  <a:pt x="1125835" y="636786"/>
                </a:lnTo>
                <a:lnTo>
                  <a:pt x="1101484" y="679147"/>
                </a:lnTo>
                <a:lnTo>
                  <a:pt x="1077573" y="721791"/>
                </a:lnTo>
                <a:lnTo>
                  <a:pt x="1054106" y="764714"/>
                </a:lnTo>
                <a:lnTo>
                  <a:pt x="1031086" y="807914"/>
                </a:lnTo>
                <a:lnTo>
                  <a:pt x="1008515" y="851388"/>
                </a:lnTo>
                <a:lnTo>
                  <a:pt x="986397" y="895132"/>
                </a:lnTo>
                <a:lnTo>
                  <a:pt x="964735" y="939143"/>
                </a:lnTo>
                <a:lnTo>
                  <a:pt x="943532" y="983418"/>
                </a:lnTo>
                <a:lnTo>
                  <a:pt x="922791" y="1027954"/>
                </a:lnTo>
                <a:lnTo>
                  <a:pt x="902516" y="1072749"/>
                </a:lnTo>
                <a:lnTo>
                  <a:pt x="882709" y="1117798"/>
                </a:lnTo>
                <a:lnTo>
                  <a:pt x="863373" y="1163099"/>
                </a:lnTo>
                <a:lnTo>
                  <a:pt x="844512" y="1208648"/>
                </a:lnTo>
                <a:lnTo>
                  <a:pt x="826129" y="1254444"/>
                </a:lnTo>
                <a:lnTo>
                  <a:pt x="808226" y="1300481"/>
                </a:lnTo>
                <a:lnTo>
                  <a:pt x="790808" y="1346758"/>
                </a:lnTo>
                <a:lnTo>
                  <a:pt x="773876" y="1393272"/>
                </a:lnTo>
                <a:lnTo>
                  <a:pt x="757435" y="1440018"/>
                </a:lnTo>
                <a:lnTo>
                  <a:pt x="741487" y="1486995"/>
                </a:lnTo>
                <a:lnTo>
                  <a:pt x="726035" y="1534198"/>
                </a:lnTo>
                <a:lnTo>
                  <a:pt x="711083" y="1581625"/>
                </a:lnTo>
                <a:lnTo>
                  <a:pt x="696633" y="1629274"/>
                </a:lnTo>
                <a:lnTo>
                  <a:pt x="682689" y="1677139"/>
                </a:lnTo>
                <a:lnTo>
                  <a:pt x="669254" y="1725220"/>
                </a:lnTo>
                <a:lnTo>
                  <a:pt x="656330" y="1773511"/>
                </a:lnTo>
                <a:lnTo>
                  <a:pt x="643922" y="1822012"/>
                </a:lnTo>
                <a:lnTo>
                  <a:pt x="632032" y="1870717"/>
                </a:lnTo>
                <a:lnTo>
                  <a:pt x="620663" y="1919624"/>
                </a:lnTo>
                <a:lnTo>
                  <a:pt x="609818" y="1968731"/>
                </a:lnTo>
                <a:lnTo>
                  <a:pt x="599500" y="2018034"/>
                </a:lnTo>
                <a:lnTo>
                  <a:pt x="589714" y="2067529"/>
                </a:lnTo>
                <a:lnTo>
                  <a:pt x="580460" y="2117214"/>
                </a:lnTo>
                <a:lnTo>
                  <a:pt x="571744" y="2167086"/>
                </a:lnTo>
                <a:lnTo>
                  <a:pt x="563567" y="2217141"/>
                </a:lnTo>
                <a:lnTo>
                  <a:pt x="555933" y="2267377"/>
                </a:lnTo>
                <a:lnTo>
                  <a:pt x="548846" y="2317790"/>
                </a:lnTo>
                <a:lnTo>
                  <a:pt x="542307" y="2368378"/>
                </a:lnTo>
                <a:lnTo>
                  <a:pt x="536321" y="2419136"/>
                </a:lnTo>
                <a:lnTo>
                  <a:pt x="530890" y="2470063"/>
                </a:lnTo>
                <a:lnTo>
                  <a:pt x="526018" y="2521154"/>
                </a:lnTo>
                <a:lnTo>
                  <a:pt x="521707" y="2572408"/>
                </a:lnTo>
                <a:lnTo>
                  <a:pt x="517961" y="2623820"/>
                </a:lnTo>
                <a:lnTo>
                  <a:pt x="514783" y="2675387"/>
                </a:lnTo>
                <a:lnTo>
                  <a:pt x="512175" y="2727108"/>
                </a:lnTo>
                <a:lnTo>
                  <a:pt x="510142" y="2778977"/>
                </a:lnTo>
                <a:lnTo>
                  <a:pt x="508686" y="2830993"/>
                </a:lnTo>
                <a:lnTo>
                  <a:pt x="507810" y="2883153"/>
                </a:lnTo>
                <a:lnTo>
                  <a:pt x="507517" y="2935452"/>
                </a:lnTo>
                <a:lnTo>
                  <a:pt x="507540" y="2949628"/>
                </a:lnTo>
                <a:lnTo>
                  <a:pt x="507609" y="2963792"/>
                </a:lnTo>
                <a:lnTo>
                  <a:pt x="507720" y="2977947"/>
                </a:lnTo>
                <a:lnTo>
                  <a:pt x="507872" y="2992094"/>
                </a:lnTo>
                <a:lnTo>
                  <a:pt x="0" y="2992094"/>
                </a:lnTo>
              </a:path>
            </a:pathLst>
          </a:custGeom>
          <a:ln w="12700">
            <a:solidFill>
              <a:srgbClr val="939598"/>
            </a:solidFill>
          </a:ln>
        </p:spPr>
        <p:txBody>
          <a:bodyPr wrap="square" lIns="0" tIns="0" rIns="0" bIns="0" rtlCol="0"/>
          <a:lstStyle/>
          <a:p>
            <a:endParaRPr sz="947" dirty="0"/>
          </a:p>
        </p:txBody>
      </p:sp>
      <p:sp>
        <p:nvSpPr>
          <p:cNvPr id="28" name="object 28"/>
          <p:cNvSpPr/>
          <p:nvPr/>
        </p:nvSpPr>
        <p:spPr>
          <a:xfrm>
            <a:off x="2776081" y="1457331"/>
            <a:ext cx="1697885" cy="716692"/>
          </a:xfrm>
          <a:custGeom>
            <a:avLst/>
            <a:gdLst/>
            <a:ahLst/>
            <a:cxnLst/>
            <a:rect l="l" t="t" r="r" b="b"/>
            <a:pathLst>
              <a:path w="3228340" h="1362710">
                <a:moveTo>
                  <a:pt x="3227882" y="0"/>
                </a:moveTo>
                <a:lnTo>
                  <a:pt x="3179522" y="4553"/>
                </a:lnTo>
                <a:lnTo>
                  <a:pt x="3131203" y="9617"/>
                </a:lnTo>
                <a:lnTo>
                  <a:pt x="3082930" y="15193"/>
                </a:lnTo>
                <a:lnTo>
                  <a:pt x="3034707" y="21280"/>
                </a:lnTo>
                <a:lnTo>
                  <a:pt x="2986539" y="27879"/>
                </a:lnTo>
                <a:lnTo>
                  <a:pt x="2938429" y="34989"/>
                </a:lnTo>
                <a:lnTo>
                  <a:pt x="2890383" y="42610"/>
                </a:lnTo>
                <a:lnTo>
                  <a:pt x="2842404" y="50743"/>
                </a:lnTo>
                <a:lnTo>
                  <a:pt x="2794497" y="59387"/>
                </a:lnTo>
                <a:lnTo>
                  <a:pt x="2746667" y="68542"/>
                </a:lnTo>
                <a:lnTo>
                  <a:pt x="2698917" y="78209"/>
                </a:lnTo>
                <a:lnTo>
                  <a:pt x="2651253" y="88387"/>
                </a:lnTo>
                <a:lnTo>
                  <a:pt x="2603678" y="99077"/>
                </a:lnTo>
                <a:lnTo>
                  <a:pt x="2556197" y="110278"/>
                </a:lnTo>
                <a:lnTo>
                  <a:pt x="2508814" y="121990"/>
                </a:lnTo>
                <a:lnTo>
                  <a:pt x="2461534" y="134214"/>
                </a:lnTo>
                <a:lnTo>
                  <a:pt x="2414362" y="146949"/>
                </a:lnTo>
                <a:lnTo>
                  <a:pt x="2367300" y="160195"/>
                </a:lnTo>
                <a:lnTo>
                  <a:pt x="2320355" y="173953"/>
                </a:lnTo>
                <a:lnTo>
                  <a:pt x="2273530" y="188222"/>
                </a:lnTo>
                <a:lnTo>
                  <a:pt x="2226830" y="203003"/>
                </a:lnTo>
                <a:lnTo>
                  <a:pt x="2180259" y="218295"/>
                </a:lnTo>
                <a:lnTo>
                  <a:pt x="2133821" y="234098"/>
                </a:lnTo>
                <a:lnTo>
                  <a:pt x="2087521" y="250413"/>
                </a:lnTo>
                <a:lnTo>
                  <a:pt x="2041363" y="267239"/>
                </a:lnTo>
                <a:lnTo>
                  <a:pt x="1995352" y="284577"/>
                </a:lnTo>
                <a:lnTo>
                  <a:pt x="1949492" y="302426"/>
                </a:lnTo>
                <a:lnTo>
                  <a:pt x="1903787" y="320787"/>
                </a:lnTo>
                <a:lnTo>
                  <a:pt x="1858242" y="339659"/>
                </a:lnTo>
                <a:lnTo>
                  <a:pt x="1812861" y="359042"/>
                </a:lnTo>
                <a:lnTo>
                  <a:pt x="1767649" y="378937"/>
                </a:lnTo>
                <a:lnTo>
                  <a:pt x="1722610" y="399343"/>
                </a:lnTo>
                <a:lnTo>
                  <a:pt x="1677748" y="420261"/>
                </a:lnTo>
                <a:lnTo>
                  <a:pt x="1633068" y="441690"/>
                </a:lnTo>
                <a:lnTo>
                  <a:pt x="1588574" y="463630"/>
                </a:lnTo>
                <a:lnTo>
                  <a:pt x="1544270" y="486082"/>
                </a:lnTo>
                <a:lnTo>
                  <a:pt x="1500162" y="509046"/>
                </a:lnTo>
                <a:lnTo>
                  <a:pt x="1456252" y="532521"/>
                </a:lnTo>
                <a:lnTo>
                  <a:pt x="1412547" y="556507"/>
                </a:lnTo>
                <a:lnTo>
                  <a:pt x="1369049" y="581005"/>
                </a:lnTo>
                <a:lnTo>
                  <a:pt x="1325764" y="606014"/>
                </a:lnTo>
                <a:lnTo>
                  <a:pt x="1282695" y="631535"/>
                </a:lnTo>
                <a:lnTo>
                  <a:pt x="1239848" y="657567"/>
                </a:lnTo>
                <a:lnTo>
                  <a:pt x="1197227" y="684111"/>
                </a:lnTo>
                <a:lnTo>
                  <a:pt x="1154835" y="711166"/>
                </a:lnTo>
                <a:lnTo>
                  <a:pt x="1112678" y="738733"/>
                </a:lnTo>
                <a:lnTo>
                  <a:pt x="1070759" y="766811"/>
                </a:lnTo>
                <a:lnTo>
                  <a:pt x="1029084" y="795401"/>
                </a:lnTo>
                <a:lnTo>
                  <a:pt x="987657" y="824502"/>
                </a:lnTo>
                <a:lnTo>
                  <a:pt x="946481" y="854114"/>
                </a:lnTo>
                <a:lnTo>
                  <a:pt x="905561" y="884239"/>
                </a:lnTo>
                <a:lnTo>
                  <a:pt x="864903" y="914874"/>
                </a:lnTo>
                <a:lnTo>
                  <a:pt x="824509" y="946021"/>
                </a:lnTo>
                <a:lnTo>
                  <a:pt x="784385" y="977680"/>
                </a:lnTo>
                <a:lnTo>
                  <a:pt x="744535" y="1009850"/>
                </a:lnTo>
                <a:lnTo>
                  <a:pt x="704963" y="1042532"/>
                </a:lnTo>
                <a:lnTo>
                  <a:pt x="665674" y="1075725"/>
                </a:lnTo>
                <a:lnTo>
                  <a:pt x="626671" y="1109430"/>
                </a:lnTo>
                <a:lnTo>
                  <a:pt x="587961" y="1143646"/>
                </a:lnTo>
                <a:lnTo>
                  <a:pt x="549546" y="1178373"/>
                </a:lnTo>
                <a:lnTo>
                  <a:pt x="511431" y="1213613"/>
                </a:lnTo>
                <a:lnTo>
                  <a:pt x="473621" y="1249364"/>
                </a:lnTo>
                <a:lnTo>
                  <a:pt x="436120" y="1285626"/>
                </a:lnTo>
                <a:lnTo>
                  <a:pt x="398932" y="1322400"/>
                </a:lnTo>
                <a:lnTo>
                  <a:pt x="369025" y="1352596"/>
                </a:lnTo>
                <a:lnTo>
                  <a:pt x="359130" y="1362710"/>
                </a:lnTo>
                <a:lnTo>
                  <a:pt x="0" y="1003566"/>
                </a:lnTo>
              </a:path>
            </a:pathLst>
          </a:custGeom>
          <a:ln w="12699">
            <a:solidFill>
              <a:srgbClr val="939598"/>
            </a:solidFill>
          </a:ln>
        </p:spPr>
        <p:txBody>
          <a:bodyPr wrap="square" lIns="0" tIns="0" rIns="0" bIns="0" rtlCol="0"/>
          <a:lstStyle/>
          <a:p>
            <a:endParaRPr sz="947" dirty="0"/>
          </a:p>
        </p:txBody>
      </p:sp>
      <p:sp>
        <p:nvSpPr>
          <p:cNvPr id="29" name="object 29"/>
          <p:cNvSpPr/>
          <p:nvPr/>
        </p:nvSpPr>
        <p:spPr>
          <a:xfrm>
            <a:off x="4658194" y="1180871"/>
            <a:ext cx="1573650" cy="827235"/>
          </a:xfrm>
          <a:custGeom>
            <a:avLst/>
            <a:gdLst/>
            <a:ahLst/>
            <a:cxnLst/>
            <a:rect l="l" t="t" r="r" b="b"/>
            <a:pathLst>
              <a:path w="2992120" h="1572895">
                <a:moveTo>
                  <a:pt x="2992094" y="1572818"/>
                </a:moveTo>
                <a:lnTo>
                  <a:pt x="2954679" y="1541843"/>
                </a:lnTo>
                <a:lnTo>
                  <a:pt x="2916932" y="1511258"/>
                </a:lnTo>
                <a:lnTo>
                  <a:pt x="2878856" y="1481067"/>
                </a:lnTo>
                <a:lnTo>
                  <a:pt x="2840453" y="1451273"/>
                </a:lnTo>
                <a:lnTo>
                  <a:pt x="2801727" y="1421879"/>
                </a:lnTo>
                <a:lnTo>
                  <a:pt x="2762681" y="1392888"/>
                </a:lnTo>
                <a:lnTo>
                  <a:pt x="2723319" y="1364303"/>
                </a:lnTo>
                <a:lnTo>
                  <a:pt x="2683642" y="1336128"/>
                </a:lnTo>
                <a:lnTo>
                  <a:pt x="2643655" y="1308365"/>
                </a:lnTo>
                <a:lnTo>
                  <a:pt x="2603360" y="1281018"/>
                </a:lnTo>
                <a:lnTo>
                  <a:pt x="2562761" y="1254090"/>
                </a:lnTo>
                <a:lnTo>
                  <a:pt x="2521860" y="1227583"/>
                </a:lnTo>
                <a:lnTo>
                  <a:pt x="2480661" y="1201502"/>
                </a:lnTo>
                <a:lnTo>
                  <a:pt x="2439167" y="1175848"/>
                </a:lnTo>
                <a:lnTo>
                  <a:pt x="2397381" y="1150626"/>
                </a:lnTo>
                <a:lnTo>
                  <a:pt x="2355305" y="1125837"/>
                </a:lnTo>
                <a:lnTo>
                  <a:pt x="2312944" y="1101486"/>
                </a:lnTo>
                <a:lnTo>
                  <a:pt x="2270300" y="1077576"/>
                </a:lnTo>
                <a:lnTo>
                  <a:pt x="2227377" y="1054109"/>
                </a:lnTo>
                <a:lnTo>
                  <a:pt x="2184176" y="1031088"/>
                </a:lnTo>
                <a:lnTo>
                  <a:pt x="2140703" y="1008518"/>
                </a:lnTo>
                <a:lnTo>
                  <a:pt x="2096959" y="986400"/>
                </a:lnTo>
                <a:lnTo>
                  <a:pt x="2052947" y="964738"/>
                </a:lnTo>
                <a:lnTo>
                  <a:pt x="2008672" y="943536"/>
                </a:lnTo>
                <a:lnTo>
                  <a:pt x="1964135" y="922795"/>
                </a:lnTo>
                <a:lnTo>
                  <a:pt x="1919340" y="902520"/>
                </a:lnTo>
                <a:lnTo>
                  <a:pt x="1874291" y="882713"/>
                </a:lnTo>
                <a:lnTo>
                  <a:pt x="1828990" y="863378"/>
                </a:lnTo>
                <a:lnTo>
                  <a:pt x="1783440" y="844518"/>
                </a:lnTo>
                <a:lnTo>
                  <a:pt x="1737644" y="826135"/>
                </a:lnTo>
                <a:lnTo>
                  <a:pt x="1691606" y="808232"/>
                </a:lnTo>
                <a:lnTo>
                  <a:pt x="1645329" y="790814"/>
                </a:lnTo>
                <a:lnTo>
                  <a:pt x="1598815" y="773883"/>
                </a:lnTo>
                <a:lnTo>
                  <a:pt x="1552069" y="757442"/>
                </a:lnTo>
                <a:lnTo>
                  <a:pt x="1505092" y="741494"/>
                </a:lnTo>
                <a:lnTo>
                  <a:pt x="1457888" y="726043"/>
                </a:lnTo>
                <a:lnTo>
                  <a:pt x="1410460" y="711091"/>
                </a:lnTo>
                <a:lnTo>
                  <a:pt x="1362812" y="696641"/>
                </a:lnTo>
                <a:lnTo>
                  <a:pt x="1314946" y="682698"/>
                </a:lnTo>
                <a:lnTo>
                  <a:pt x="1266865" y="669263"/>
                </a:lnTo>
                <a:lnTo>
                  <a:pt x="1218573" y="656339"/>
                </a:lnTo>
                <a:lnTo>
                  <a:pt x="1170073" y="643931"/>
                </a:lnTo>
                <a:lnTo>
                  <a:pt x="1121367" y="632041"/>
                </a:lnTo>
                <a:lnTo>
                  <a:pt x="1072459" y="620672"/>
                </a:lnTo>
                <a:lnTo>
                  <a:pt x="1023353" y="609828"/>
                </a:lnTo>
                <a:lnTo>
                  <a:pt x="974050" y="599511"/>
                </a:lnTo>
                <a:lnTo>
                  <a:pt x="924554" y="589724"/>
                </a:lnTo>
                <a:lnTo>
                  <a:pt x="874869" y="580471"/>
                </a:lnTo>
                <a:lnTo>
                  <a:pt x="824997" y="571755"/>
                </a:lnTo>
                <a:lnTo>
                  <a:pt x="774941" y="563578"/>
                </a:lnTo>
                <a:lnTo>
                  <a:pt x="724705" y="555945"/>
                </a:lnTo>
                <a:lnTo>
                  <a:pt x="674292" y="548857"/>
                </a:lnTo>
                <a:lnTo>
                  <a:pt x="623704" y="542319"/>
                </a:lnTo>
                <a:lnTo>
                  <a:pt x="572946" y="536333"/>
                </a:lnTo>
                <a:lnTo>
                  <a:pt x="522019" y="530902"/>
                </a:lnTo>
                <a:lnTo>
                  <a:pt x="470927" y="526030"/>
                </a:lnTo>
                <a:lnTo>
                  <a:pt x="419674" y="521719"/>
                </a:lnTo>
                <a:lnTo>
                  <a:pt x="368262" y="517973"/>
                </a:lnTo>
                <a:lnTo>
                  <a:pt x="316694" y="514795"/>
                </a:lnTo>
                <a:lnTo>
                  <a:pt x="264973" y="512188"/>
                </a:lnTo>
                <a:lnTo>
                  <a:pt x="213104" y="510155"/>
                </a:lnTo>
                <a:lnTo>
                  <a:pt x="161088" y="508698"/>
                </a:lnTo>
                <a:lnTo>
                  <a:pt x="108928" y="507822"/>
                </a:lnTo>
                <a:lnTo>
                  <a:pt x="56629" y="507530"/>
                </a:lnTo>
                <a:lnTo>
                  <a:pt x="42455" y="507553"/>
                </a:lnTo>
                <a:lnTo>
                  <a:pt x="28295" y="507622"/>
                </a:lnTo>
                <a:lnTo>
                  <a:pt x="14145" y="507733"/>
                </a:lnTo>
                <a:lnTo>
                  <a:pt x="0" y="507885"/>
                </a:lnTo>
                <a:lnTo>
                  <a:pt x="0" y="0"/>
                </a:lnTo>
              </a:path>
            </a:pathLst>
          </a:custGeom>
          <a:ln w="12700">
            <a:solidFill>
              <a:srgbClr val="939598"/>
            </a:solidFill>
          </a:ln>
        </p:spPr>
        <p:txBody>
          <a:bodyPr wrap="square" lIns="0" tIns="0" rIns="0" bIns="0" rtlCol="0"/>
          <a:lstStyle/>
          <a:p>
            <a:endParaRPr sz="947" dirty="0"/>
          </a:p>
        </p:txBody>
      </p:sp>
      <p:sp>
        <p:nvSpPr>
          <p:cNvPr id="30" name="object 30"/>
          <p:cNvSpPr/>
          <p:nvPr/>
        </p:nvSpPr>
        <p:spPr>
          <a:xfrm>
            <a:off x="6368873" y="1943018"/>
            <a:ext cx="716692" cy="1697885"/>
          </a:xfrm>
          <a:custGeom>
            <a:avLst/>
            <a:gdLst/>
            <a:ahLst/>
            <a:cxnLst/>
            <a:rect l="l" t="t" r="r" b="b"/>
            <a:pathLst>
              <a:path w="1362709" h="3228340">
                <a:moveTo>
                  <a:pt x="1362709" y="3227895"/>
                </a:moveTo>
                <a:lnTo>
                  <a:pt x="1358157" y="3179535"/>
                </a:lnTo>
                <a:lnTo>
                  <a:pt x="1353093" y="3131216"/>
                </a:lnTo>
                <a:lnTo>
                  <a:pt x="1347517" y="3082943"/>
                </a:lnTo>
                <a:lnTo>
                  <a:pt x="1341431" y="3034720"/>
                </a:lnTo>
                <a:lnTo>
                  <a:pt x="1334832" y="2986551"/>
                </a:lnTo>
                <a:lnTo>
                  <a:pt x="1327723" y="2938441"/>
                </a:lnTo>
                <a:lnTo>
                  <a:pt x="1320102" y="2890394"/>
                </a:lnTo>
                <a:lnTo>
                  <a:pt x="1311970" y="2842415"/>
                </a:lnTo>
                <a:lnTo>
                  <a:pt x="1303326" y="2794508"/>
                </a:lnTo>
                <a:lnTo>
                  <a:pt x="1294171" y="2746678"/>
                </a:lnTo>
                <a:lnTo>
                  <a:pt x="1284504" y="2698928"/>
                </a:lnTo>
                <a:lnTo>
                  <a:pt x="1274326" y="2651263"/>
                </a:lnTo>
                <a:lnTo>
                  <a:pt x="1263637" y="2603688"/>
                </a:lnTo>
                <a:lnTo>
                  <a:pt x="1252436" y="2556206"/>
                </a:lnTo>
                <a:lnTo>
                  <a:pt x="1240724" y="2508823"/>
                </a:lnTo>
                <a:lnTo>
                  <a:pt x="1228501" y="2461543"/>
                </a:lnTo>
                <a:lnTo>
                  <a:pt x="1215766" y="2414370"/>
                </a:lnTo>
                <a:lnTo>
                  <a:pt x="1202519" y="2367308"/>
                </a:lnTo>
                <a:lnTo>
                  <a:pt x="1188762" y="2320362"/>
                </a:lnTo>
                <a:lnTo>
                  <a:pt x="1174492" y="2273537"/>
                </a:lnTo>
                <a:lnTo>
                  <a:pt x="1159712" y="2226836"/>
                </a:lnTo>
                <a:lnTo>
                  <a:pt x="1144420" y="2180264"/>
                </a:lnTo>
                <a:lnTo>
                  <a:pt x="1128616" y="2133826"/>
                </a:lnTo>
                <a:lnTo>
                  <a:pt x="1112301" y="2087525"/>
                </a:lnTo>
                <a:lnTo>
                  <a:pt x="1095475" y="2041367"/>
                </a:lnTo>
                <a:lnTo>
                  <a:pt x="1078137" y="1995355"/>
                </a:lnTo>
                <a:lnTo>
                  <a:pt x="1060288" y="1949495"/>
                </a:lnTo>
                <a:lnTo>
                  <a:pt x="1041928" y="1903790"/>
                </a:lnTo>
                <a:lnTo>
                  <a:pt x="1023056" y="1858244"/>
                </a:lnTo>
                <a:lnTo>
                  <a:pt x="1003672" y="1812863"/>
                </a:lnTo>
                <a:lnTo>
                  <a:pt x="983777" y="1767650"/>
                </a:lnTo>
                <a:lnTo>
                  <a:pt x="963371" y="1722610"/>
                </a:lnTo>
                <a:lnTo>
                  <a:pt x="942453" y="1677748"/>
                </a:lnTo>
                <a:lnTo>
                  <a:pt x="921024" y="1633067"/>
                </a:lnTo>
                <a:lnTo>
                  <a:pt x="899083" y="1588572"/>
                </a:lnTo>
                <a:lnTo>
                  <a:pt x="876631" y="1544268"/>
                </a:lnTo>
                <a:lnTo>
                  <a:pt x="853667" y="1500159"/>
                </a:lnTo>
                <a:lnTo>
                  <a:pt x="830192" y="1456249"/>
                </a:lnTo>
                <a:lnTo>
                  <a:pt x="806205" y="1412542"/>
                </a:lnTo>
                <a:lnTo>
                  <a:pt x="781707" y="1369044"/>
                </a:lnTo>
                <a:lnTo>
                  <a:pt x="756698" y="1325758"/>
                </a:lnTo>
                <a:lnTo>
                  <a:pt x="731177" y="1282690"/>
                </a:lnTo>
                <a:lnTo>
                  <a:pt x="705144" y="1239842"/>
                </a:lnTo>
                <a:lnTo>
                  <a:pt x="678601" y="1197220"/>
                </a:lnTo>
                <a:lnTo>
                  <a:pt x="651545" y="1154828"/>
                </a:lnTo>
                <a:lnTo>
                  <a:pt x="623978" y="1112670"/>
                </a:lnTo>
                <a:lnTo>
                  <a:pt x="595900" y="1070751"/>
                </a:lnTo>
                <a:lnTo>
                  <a:pt x="567310" y="1029076"/>
                </a:lnTo>
                <a:lnTo>
                  <a:pt x="538209" y="987647"/>
                </a:lnTo>
                <a:lnTo>
                  <a:pt x="508596" y="946471"/>
                </a:lnTo>
                <a:lnTo>
                  <a:pt x="478472" y="905551"/>
                </a:lnTo>
                <a:lnTo>
                  <a:pt x="447836" y="864892"/>
                </a:lnTo>
                <a:lnTo>
                  <a:pt x="416689" y="824498"/>
                </a:lnTo>
                <a:lnTo>
                  <a:pt x="385030" y="784374"/>
                </a:lnTo>
                <a:lnTo>
                  <a:pt x="352860" y="744524"/>
                </a:lnTo>
                <a:lnTo>
                  <a:pt x="320178" y="704951"/>
                </a:lnTo>
                <a:lnTo>
                  <a:pt x="286985" y="665662"/>
                </a:lnTo>
                <a:lnTo>
                  <a:pt x="253280" y="626659"/>
                </a:lnTo>
                <a:lnTo>
                  <a:pt x="219063" y="587948"/>
                </a:lnTo>
                <a:lnTo>
                  <a:pt x="184336" y="549533"/>
                </a:lnTo>
                <a:lnTo>
                  <a:pt x="149096" y="511418"/>
                </a:lnTo>
                <a:lnTo>
                  <a:pt x="113346" y="473608"/>
                </a:lnTo>
                <a:lnTo>
                  <a:pt x="77083" y="436107"/>
                </a:lnTo>
                <a:lnTo>
                  <a:pt x="40309" y="398919"/>
                </a:lnTo>
                <a:lnTo>
                  <a:pt x="10113" y="369023"/>
                </a:lnTo>
                <a:lnTo>
                  <a:pt x="0" y="359130"/>
                </a:lnTo>
                <a:lnTo>
                  <a:pt x="359143" y="0"/>
                </a:lnTo>
              </a:path>
            </a:pathLst>
          </a:custGeom>
          <a:ln w="12700">
            <a:solidFill>
              <a:srgbClr val="939598"/>
            </a:solidFill>
          </a:ln>
        </p:spPr>
        <p:txBody>
          <a:bodyPr wrap="square" lIns="0" tIns="0" rIns="0" bIns="0" rtlCol="0"/>
          <a:lstStyle/>
          <a:p>
            <a:endParaRPr sz="947" dirty="0"/>
          </a:p>
        </p:txBody>
      </p:sp>
      <p:sp>
        <p:nvSpPr>
          <p:cNvPr id="31" name="object 31"/>
          <p:cNvSpPr/>
          <p:nvPr/>
        </p:nvSpPr>
        <p:spPr>
          <a:xfrm>
            <a:off x="6534821" y="3825131"/>
            <a:ext cx="827235" cy="1573650"/>
          </a:xfrm>
          <a:custGeom>
            <a:avLst/>
            <a:gdLst/>
            <a:ahLst/>
            <a:cxnLst/>
            <a:rect l="l" t="t" r="r" b="b"/>
            <a:pathLst>
              <a:path w="1572894" h="2992120">
                <a:moveTo>
                  <a:pt x="0" y="2992107"/>
                </a:moveTo>
                <a:lnTo>
                  <a:pt x="30976" y="2954691"/>
                </a:lnTo>
                <a:lnTo>
                  <a:pt x="61562" y="2916944"/>
                </a:lnTo>
                <a:lnTo>
                  <a:pt x="91754" y="2878867"/>
                </a:lnTo>
                <a:lnTo>
                  <a:pt x="121550" y="2840463"/>
                </a:lnTo>
                <a:lnTo>
                  <a:pt x="150945" y="2801737"/>
                </a:lnTo>
                <a:lnTo>
                  <a:pt x="179936" y="2762691"/>
                </a:lnTo>
                <a:lnTo>
                  <a:pt x="208522" y="2723327"/>
                </a:lnTo>
                <a:lnTo>
                  <a:pt x="236698" y="2683650"/>
                </a:lnTo>
                <a:lnTo>
                  <a:pt x="264462" y="2643662"/>
                </a:lnTo>
                <a:lnTo>
                  <a:pt x="291810" y="2603367"/>
                </a:lnTo>
                <a:lnTo>
                  <a:pt x="318739" y="2562767"/>
                </a:lnTo>
                <a:lnTo>
                  <a:pt x="345246" y="2521866"/>
                </a:lnTo>
                <a:lnTo>
                  <a:pt x="371329" y="2480666"/>
                </a:lnTo>
                <a:lnTo>
                  <a:pt x="396983" y="2439172"/>
                </a:lnTo>
                <a:lnTo>
                  <a:pt x="422206" y="2397385"/>
                </a:lnTo>
                <a:lnTo>
                  <a:pt x="446995" y="2355309"/>
                </a:lnTo>
                <a:lnTo>
                  <a:pt x="471347" y="2312947"/>
                </a:lnTo>
                <a:lnTo>
                  <a:pt x="495258" y="2270303"/>
                </a:lnTo>
                <a:lnTo>
                  <a:pt x="518726" y="2227379"/>
                </a:lnTo>
                <a:lnTo>
                  <a:pt x="541746" y="2184178"/>
                </a:lnTo>
                <a:lnTo>
                  <a:pt x="564318" y="2140704"/>
                </a:lnTo>
                <a:lnTo>
                  <a:pt x="586436" y="2096959"/>
                </a:lnTo>
                <a:lnTo>
                  <a:pt x="608098" y="2052947"/>
                </a:lnTo>
                <a:lnTo>
                  <a:pt x="629301" y="2008671"/>
                </a:lnTo>
                <a:lnTo>
                  <a:pt x="650042" y="1964134"/>
                </a:lnTo>
                <a:lnTo>
                  <a:pt x="670318" y="1919339"/>
                </a:lnTo>
                <a:lnTo>
                  <a:pt x="690125" y="1874289"/>
                </a:lnTo>
                <a:lnTo>
                  <a:pt x="709461" y="1828988"/>
                </a:lnTo>
                <a:lnTo>
                  <a:pt x="728322" y="1783438"/>
                </a:lnTo>
                <a:lnTo>
                  <a:pt x="746705" y="1737642"/>
                </a:lnTo>
                <a:lnTo>
                  <a:pt x="764607" y="1691603"/>
                </a:lnTo>
                <a:lnTo>
                  <a:pt x="782026" y="1645326"/>
                </a:lnTo>
                <a:lnTo>
                  <a:pt x="798957" y="1598812"/>
                </a:lnTo>
                <a:lnTo>
                  <a:pt x="815399" y="1552065"/>
                </a:lnTo>
                <a:lnTo>
                  <a:pt x="831347" y="1505088"/>
                </a:lnTo>
                <a:lnTo>
                  <a:pt x="846798" y="1457884"/>
                </a:lnTo>
                <a:lnTo>
                  <a:pt x="861751" y="1410456"/>
                </a:lnTo>
                <a:lnTo>
                  <a:pt x="876200" y="1362807"/>
                </a:lnTo>
                <a:lnTo>
                  <a:pt x="890144" y="1314941"/>
                </a:lnTo>
                <a:lnTo>
                  <a:pt x="903579" y="1266860"/>
                </a:lnTo>
                <a:lnTo>
                  <a:pt x="916503" y="1218568"/>
                </a:lnTo>
                <a:lnTo>
                  <a:pt x="928911" y="1170068"/>
                </a:lnTo>
                <a:lnTo>
                  <a:pt x="940801" y="1121362"/>
                </a:lnTo>
                <a:lnTo>
                  <a:pt x="952170" y="1072454"/>
                </a:lnTo>
                <a:lnTo>
                  <a:pt x="963015" y="1023347"/>
                </a:lnTo>
                <a:lnTo>
                  <a:pt x="973332" y="974045"/>
                </a:lnTo>
                <a:lnTo>
                  <a:pt x="983119" y="924549"/>
                </a:lnTo>
                <a:lnTo>
                  <a:pt x="992372" y="874864"/>
                </a:lnTo>
                <a:lnTo>
                  <a:pt x="1001088" y="824992"/>
                </a:lnTo>
                <a:lnTo>
                  <a:pt x="1009265" y="774936"/>
                </a:lnTo>
                <a:lnTo>
                  <a:pt x="1016898" y="724700"/>
                </a:lnTo>
                <a:lnTo>
                  <a:pt x="1023986" y="674287"/>
                </a:lnTo>
                <a:lnTo>
                  <a:pt x="1030524" y="623700"/>
                </a:lnTo>
                <a:lnTo>
                  <a:pt x="1036510" y="572941"/>
                </a:lnTo>
                <a:lnTo>
                  <a:pt x="1041941" y="522015"/>
                </a:lnTo>
                <a:lnTo>
                  <a:pt x="1046813" y="470924"/>
                </a:lnTo>
                <a:lnTo>
                  <a:pt x="1051124" y="419670"/>
                </a:lnTo>
                <a:lnTo>
                  <a:pt x="1054870" y="368259"/>
                </a:lnTo>
                <a:lnTo>
                  <a:pt x="1058048" y="316691"/>
                </a:lnTo>
                <a:lnTo>
                  <a:pt x="1060655" y="264971"/>
                </a:lnTo>
                <a:lnTo>
                  <a:pt x="1062689" y="213102"/>
                </a:lnTo>
                <a:lnTo>
                  <a:pt x="1064145" y="161086"/>
                </a:lnTo>
                <a:lnTo>
                  <a:pt x="1065021" y="108928"/>
                </a:lnTo>
                <a:lnTo>
                  <a:pt x="1065314" y="56629"/>
                </a:lnTo>
                <a:lnTo>
                  <a:pt x="1065288" y="42455"/>
                </a:lnTo>
                <a:lnTo>
                  <a:pt x="1065217" y="28295"/>
                </a:lnTo>
                <a:lnTo>
                  <a:pt x="1065105" y="14145"/>
                </a:lnTo>
                <a:lnTo>
                  <a:pt x="1064958" y="0"/>
                </a:lnTo>
                <a:lnTo>
                  <a:pt x="1572856" y="0"/>
                </a:lnTo>
              </a:path>
            </a:pathLst>
          </a:custGeom>
          <a:ln w="12700">
            <a:solidFill>
              <a:srgbClr val="939598"/>
            </a:solidFill>
          </a:ln>
        </p:spPr>
        <p:txBody>
          <a:bodyPr wrap="square" lIns="0" tIns="0" rIns="0" bIns="0" rtlCol="0"/>
          <a:lstStyle/>
          <a:p>
            <a:endParaRPr sz="947" dirty="0"/>
          </a:p>
        </p:txBody>
      </p:sp>
      <p:sp>
        <p:nvSpPr>
          <p:cNvPr id="32" name="object 32"/>
          <p:cNvSpPr/>
          <p:nvPr/>
        </p:nvSpPr>
        <p:spPr>
          <a:xfrm>
            <a:off x="4902227" y="5535816"/>
            <a:ext cx="1697885" cy="716692"/>
          </a:xfrm>
          <a:custGeom>
            <a:avLst/>
            <a:gdLst/>
            <a:ahLst/>
            <a:cxnLst/>
            <a:rect l="l" t="t" r="r" b="b"/>
            <a:pathLst>
              <a:path w="3228340" h="1362709">
                <a:moveTo>
                  <a:pt x="0" y="1362697"/>
                </a:moveTo>
                <a:lnTo>
                  <a:pt x="48360" y="1358144"/>
                </a:lnTo>
                <a:lnTo>
                  <a:pt x="96680" y="1353080"/>
                </a:lnTo>
                <a:lnTo>
                  <a:pt x="144953" y="1347505"/>
                </a:lnTo>
                <a:lnTo>
                  <a:pt x="193177" y="1341418"/>
                </a:lnTo>
                <a:lnTo>
                  <a:pt x="241346" y="1334820"/>
                </a:lnTo>
                <a:lnTo>
                  <a:pt x="289456" y="1327710"/>
                </a:lnTo>
                <a:lnTo>
                  <a:pt x="337503" y="1320089"/>
                </a:lnTo>
                <a:lnTo>
                  <a:pt x="385483" y="1311956"/>
                </a:lnTo>
                <a:lnTo>
                  <a:pt x="433390" y="1303313"/>
                </a:lnTo>
                <a:lnTo>
                  <a:pt x="481221" y="1294157"/>
                </a:lnTo>
                <a:lnTo>
                  <a:pt x="528971" y="1284491"/>
                </a:lnTo>
                <a:lnTo>
                  <a:pt x="576636" y="1274312"/>
                </a:lnTo>
                <a:lnTo>
                  <a:pt x="624212" y="1263623"/>
                </a:lnTo>
                <a:lnTo>
                  <a:pt x="671693" y="1252422"/>
                </a:lnTo>
                <a:lnTo>
                  <a:pt x="719076" y="1240710"/>
                </a:lnTo>
                <a:lnTo>
                  <a:pt x="766357" y="1228486"/>
                </a:lnTo>
                <a:lnTo>
                  <a:pt x="813530" y="1215751"/>
                </a:lnTo>
                <a:lnTo>
                  <a:pt x="860592" y="1202504"/>
                </a:lnTo>
                <a:lnTo>
                  <a:pt x="907538" y="1188746"/>
                </a:lnTo>
                <a:lnTo>
                  <a:pt x="954363" y="1174477"/>
                </a:lnTo>
                <a:lnTo>
                  <a:pt x="1001064" y="1159696"/>
                </a:lnTo>
                <a:lnTo>
                  <a:pt x="1047636" y="1144404"/>
                </a:lnTo>
                <a:lnTo>
                  <a:pt x="1094074" y="1128600"/>
                </a:lnTo>
                <a:lnTo>
                  <a:pt x="1140375" y="1112285"/>
                </a:lnTo>
                <a:lnTo>
                  <a:pt x="1186533" y="1095458"/>
                </a:lnTo>
                <a:lnTo>
                  <a:pt x="1232544" y="1078120"/>
                </a:lnTo>
                <a:lnTo>
                  <a:pt x="1278405" y="1060271"/>
                </a:lnTo>
                <a:lnTo>
                  <a:pt x="1324110" y="1041910"/>
                </a:lnTo>
                <a:lnTo>
                  <a:pt x="1369656" y="1023037"/>
                </a:lnTo>
                <a:lnTo>
                  <a:pt x="1415037" y="1003654"/>
                </a:lnTo>
                <a:lnTo>
                  <a:pt x="1460250" y="983758"/>
                </a:lnTo>
                <a:lnTo>
                  <a:pt x="1505289" y="963352"/>
                </a:lnTo>
                <a:lnTo>
                  <a:pt x="1550152" y="942434"/>
                </a:lnTo>
                <a:lnTo>
                  <a:pt x="1594832" y="921004"/>
                </a:lnTo>
                <a:lnTo>
                  <a:pt x="1639327" y="899063"/>
                </a:lnTo>
                <a:lnTo>
                  <a:pt x="1683631" y="876610"/>
                </a:lnTo>
                <a:lnTo>
                  <a:pt x="1727740" y="853646"/>
                </a:lnTo>
                <a:lnTo>
                  <a:pt x="1771649" y="830171"/>
                </a:lnTo>
                <a:lnTo>
                  <a:pt x="1815356" y="806184"/>
                </a:lnTo>
                <a:lnTo>
                  <a:pt x="1858854" y="781686"/>
                </a:lnTo>
                <a:lnTo>
                  <a:pt x="1902139" y="756676"/>
                </a:lnTo>
                <a:lnTo>
                  <a:pt x="1945208" y="731155"/>
                </a:lnTo>
                <a:lnTo>
                  <a:pt x="1988055" y="705122"/>
                </a:lnTo>
                <a:lnTo>
                  <a:pt x="2030677" y="678578"/>
                </a:lnTo>
                <a:lnTo>
                  <a:pt x="2073069" y="651522"/>
                </a:lnTo>
                <a:lnTo>
                  <a:pt x="2115227" y="623955"/>
                </a:lnTo>
                <a:lnTo>
                  <a:pt x="2157145" y="595877"/>
                </a:lnTo>
                <a:lnTo>
                  <a:pt x="2198821" y="567287"/>
                </a:lnTo>
                <a:lnTo>
                  <a:pt x="2240249" y="538185"/>
                </a:lnTo>
                <a:lnTo>
                  <a:pt x="2281425" y="508572"/>
                </a:lnTo>
                <a:lnTo>
                  <a:pt x="2322344" y="478448"/>
                </a:lnTo>
                <a:lnTo>
                  <a:pt x="2363003" y="447812"/>
                </a:lnTo>
                <a:lnTo>
                  <a:pt x="2403397" y="416664"/>
                </a:lnTo>
                <a:lnTo>
                  <a:pt x="2443521" y="385005"/>
                </a:lnTo>
                <a:lnTo>
                  <a:pt x="2483372" y="352835"/>
                </a:lnTo>
                <a:lnTo>
                  <a:pt x="2522944" y="320153"/>
                </a:lnTo>
                <a:lnTo>
                  <a:pt x="2562233" y="286960"/>
                </a:lnTo>
                <a:lnTo>
                  <a:pt x="2601235" y="253255"/>
                </a:lnTo>
                <a:lnTo>
                  <a:pt x="2639946" y="219038"/>
                </a:lnTo>
                <a:lnTo>
                  <a:pt x="2678361" y="184310"/>
                </a:lnTo>
                <a:lnTo>
                  <a:pt x="2716476" y="149071"/>
                </a:lnTo>
                <a:lnTo>
                  <a:pt x="2754286" y="113320"/>
                </a:lnTo>
                <a:lnTo>
                  <a:pt x="2791788" y="77058"/>
                </a:lnTo>
                <a:lnTo>
                  <a:pt x="2828975" y="40284"/>
                </a:lnTo>
                <a:lnTo>
                  <a:pt x="2858872" y="10098"/>
                </a:lnTo>
                <a:lnTo>
                  <a:pt x="2868764" y="0"/>
                </a:lnTo>
                <a:lnTo>
                  <a:pt x="3227895" y="359143"/>
                </a:lnTo>
              </a:path>
            </a:pathLst>
          </a:custGeom>
          <a:ln w="12700">
            <a:solidFill>
              <a:srgbClr val="939598"/>
            </a:solidFill>
          </a:ln>
        </p:spPr>
        <p:txBody>
          <a:bodyPr wrap="square" lIns="0" tIns="0" rIns="0" bIns="0" rtlCol="0"/>
          <a:lstStyle/>
          <a:p>
            <a:endParaRPr sz="947" dirty="0"/>
          </a:p>
        </p:txBody>
      </p:sp>
      <p:sp>
        <p:nvSpPr>
          <p:cNvPr id="33" name="object 33"/>
          <p:cNvSpPr/>
          <p:nvPr/>
        </p:nvSpPr>
        <p:spPr>
          <a:xfrm>
            <a:off x="3144125" y="5701760"/>
            <a:ext cx="1573650" cy="827235"/>
          </a:xfrm>
          <a:custGeom>
            <a:avLst/>
            <a:gdLst/>
            <a:ahLst/>
            <a:cxnLst/>
            <a:rect l="l" t="t" r="r" b="b"/>
            <a:pathLst>
              <a:path w="2992120" h="1572895">
                <a:moveTo>
                  <a:pt x="0" y="0"/>
                </a:moveTo>
                <a:lnTo>
                  <a:pt x="37415" y="30976"/>
                </a:lnTo>
                <a:lnTo>
                  <a:pt x="75163" y="61562"/>
                </a:lnTo>
                <a:lnTo>
                  <a:pt x="113240" y="91754"/>
                </a:lnTo>
                <a:lnTo>
                  <a:pt x="151643" y="121549"/>
                </a:lnTo>
                <a:lnTo>
                  <a:pt x="190369" y="150944"/>
                </a:lnTo>
                <a:lnTo>
                  <a:pt x="229415" y="179936"/>
                </a:lnTo>
                <a:lnTo>
                  <a:pt x="268779" y="208521"/>
                </a:lnTo>
                <a:lnTo>
                  <a:pt x="308456" y="236697"/>
                </a:lnTo>
                <a:lnTo>
                  <a:pt x="348443" y="264460"/>
                </a:lnTo>
                <a:lnTo>
                  <a:pt x="388738" y="291808"/>
                </a:lnTo>
                <a:lnTo>
                  <a:pt x="429338" y="318737"/>
                </a:lnTo>
                <a:lnTo>
                  <a:pt x="470239" y="345244"/>
                </a:lnTo>
                <a:lnTo>
                  <a:pt x="511439" y="371326"/>
                </a:lnTo>
                <a:lnTo>
                  <a:pt x="552933" y="396980"/>
                </a:lnTo>
                <a:lnTo>
                  <a:pt x="594720" y="422203"/>
                </a:lnTo>
                <a:lnTo>
                  <a:pt x="636795" y="446991"/>
                </a:lnTo>
                <a:lnTo>
                  <a:pt x="679157" y="471342"/>
                </a:lnTo>
                <a:lnTo>
                  <a:pt x="721801" y="495253"/>
                </a:lnTo>
                <a:lnTo>
                  <a:pt x="764725" y="518720"/>
                </a:lnTo>
                <a:lnTo>
                  <a:pt x="807925" y="541741"/>
                </a:lnTo>
                <a:lnTo>
                  <a:pt x="851399" y="564311"/>
                </a:lnTo>
                <a:lnTo>
                  <a:pt x="895144" y="586429"/>
                </a:lnTo>
                <a:lnTo>
                  <a:pt x="939155" y="608091"/>
                </a:lnTo>
                <a:lnTo>
                  <a:pt x="983431" y="629293"/>
                </a:lnTo>
                <a:lnTo>
                  <a:pt x="1027968" y="650033"/>
                </a:lnTo>
                <a:lnTo>
                  <a:pt x="1072762" y="670308"/>
                </a:lnTo>
                <a:lnTo>
                  <a:pt x="1117812" y="690115"/>
                </a:lnTo>
                <a:lnTo>
                  <a:pt x="1163113" y="709450"/>
                </a:lnTo>
                <a:lnTo>
                  <a:pt x="1208663" y="728311"/>
                </a:lnTo>
                <a:lnTo>
                  <a:pt x="1254459" y="746693"/>
                </a:lnTo>
                <a:lnTo>
                  <a:pt x="1300497" y="764595"/>
                </a:lnTo>
                <a:lnTo>
                  <a:pt x="1346774" y="782013"/>
                </a:lnTo>
                <a:lnTo>
                  <a:pt x="1393288" y="798944"/>
                </a:lnTo>
                <a:lnTo>
                  <a:pt x="1440034" y="815385"/>
                </a:lnTo>
                <a:lnTo>
                  <a:pt x="1487011" y="831332"/>
                </a:lnTo>
                <a:lnTo>
                  <a:pt x="1534215" y="846783"/>
                </a:lnTo>
                <a:lnTo>
                  <a:pt x="1581643" y="861735"/>
                </a:lnTo>
                <a:lnTo>
                  <a:pt x="1629291" y="876184"/>
                </a:lnTo>
                <a:lnTo>
                  <a:pt x="1677157" y="890127"/>
                </a:lnTo>
                <a:lnTo>
                  <a:pt x="1725237" y="903562"/>
                </a:lnTo>
                <a:lnTo>
                  <a:pt x="1773529" y="916485"/>
                </a:lnTo>
                <a:lnTo>
                  <a:pt x="1822029" y="928892"/>
                </a:lnTo>
                <a:lnTo>
                  <a:pt x="1870735" y="940782"/>
                </a:lnTo>
                <a:lnTo>
                  <a:pt x="1919642" y="952151"/>
                </a:lnTo>
                <a:lnTo>
                  <a:pt x="1968749" y="962995"/>
                </a:lnTo>
                <a:lnTo>
                  <a:pt x="2018052" y="973311"/>
                </a:lnTo>
                <a:lnTo>
                  <a:pt x="2067547" y="983098"/>
                </a:lnTo>
                <a:lnTo>
                  <a:pt x="2117232" y="992350"/>
                </a:lnTo>
                <a:lnTo>
                  <a:pt x="2167104" y="1001066"/>
                </a:lnTo>
                <a:lnTo>
                  <a:pt x="2217159" y="1009242"/>
                </a:lnTo>
                <a:lnTo>
                  <a:pt x="2267395" y="1016875"/>
                </a:lnTo>
                <a:lnTo>
                  <a:pt x="2317808" y="1023963"/>
                </a:lnTo>
                <a:lnTo>
                  <a:pt x="2368395" y="1030501"/>
                </a:lnTo>
                <a:lnTo>
                  <a:pt x="2419153" y="1036486"/>
                </a:lnTo>
                <a:lnTo>
                  <a:pt x="2470079" y="1041917"/>
                </a:lnTo>
                <a:lnTo>
                  <a:pt x="2521171" y="1046789"/>
                </a:lnTo>
                <a:lnTo>
                  <a:pt x="2572424" y="1051099"/>
                </a:lnTo>
                <a:lnTo>
                  <a:pt x="2623835" y="1054845"/>
                </a:lnTo>
                <a:lnTo>
                  <a:pt x="2675403" y="1058023"/>
                </a:lnTo>
                <a:lnTo>
                  <a:pt x="2727122" y="1060630"/>
                </a:lnTo>
                <a:lnTo>
                  <a:pt x="2778992" y="1062663"/>
                </a:lnTo>
                <a:lnTo>
                  <a:pt x="2831007" y="1064120"/>
                </a:lnTo>
                <a:lnTo>
                  <a:pt x="2883166" y="1064996"/>
                </a:lnTo>
                <a:lnTo>
                  <a:pt x="2935465" y="1065288"/>
                </a:lnTo>
                <a:lnTo>
                  <a:pt x="2949643" y="1065265"/>
                </a:lnTo>
                <a:lnTo>
                  <a:pt x="2963810" y="1065198"/>
                </a:lnTo>
                <a:lnTo>
                  <a:pt x="2977965" y="1065090"/>
                </a:lnTo>
                <a:lnTo>
                  <a:pt x="2992107" y="1064945"/>
                </a:lnTo>
                <a:lnTo>
                  <a:pt x="2992081" y="1572844"/>
                </a:lnTo>
              </a:path>
            </a:pathLst>
          </a:custGeom>
          <a:ln w="12700">
            <a:solidFill>
              <a:srgbClr val="939598"/>
            </a:solidFill>
          </a:ln>
        </p:spPr>
        <p:txBody>
          <a:bodyPr wrap="square" lIns="0" tIns="0" rIns="0" bIns="0" rtlCol="0"/>
          <a:lstStyle/>
          <a:p>
            <a:endParaRPr sz="947" dirty="0"/>
          </a:p>
        </p:txBody>
      </p:sp>
      <p:sp>
        <p:nvSpPr>
          <p:cNvPr id="34" name="object 34"/>
          <p:cNvSpPr/>
          <p:nvPr/>
        </p:nvSpPr>
        <p:spPr>
          <a:xfrm>
            <a:off x="2290395" y="4069161"/>
            <a:ext cx="716692" cy="1697885"/>
          </a:xfrm>
          <a:custGeom>
            <a:avLst/>
            <a:gdLst/>
            <a:ahLst/>
            <a:cxnLst/>
            <a:rect l="l" t="t" r="r" b="b"/>
            <a:pathLst>
              <a:path w="1362710" h="3228340">
                <a:moveTo>
                  <a:pt x="0" y="0"/>
                </a:moveTo>
                <a:lnTo>
                  <a:pt x="4552" y="48360"/>
                </a:lnTo>
                <a:lnTo>
                  <a:pt x="9616" y="96680"/>
                </a:lnTo>
                <a:lnTo>
                  <a:pt x="15192" y="144953"/>
                </a:lnTo>
                <a:lnTo>
                  <a:pt x="21279" y="193177"/>
                </a:lnTo>
                <a:lnTo>
                  <a:pt x="27877" y="241346"/>
                </a:lnTo>
                <a:lnTo>
                  <a:pt x="34986" y="289456"/>
                </a:lnTo>
                <a:lnTo>
                  <a:pt x="42607" y="337503"/>
                </a:lnTo>
                <a:lnTo>
                  <a:pt x="50740" y="385482"/>
                </a:lnTo>
                <a:lnTo>
                  <a:pt x="59384" y="433389"/>
                </a:lnTo>
                <a:lnTo>
                  <a:pt x="68539" y="481220"/>
                </a:lnTo>
                <a:lnTo>
                  <a:pt x="78206" y="528970"/>
                </a:lnTo>
                <a:lnTo>
                  <a:pt x="88384" y="576635"/>
                </a:lnTo>
                <a:lnTo>
                  <a:pt x="99073" y="624210"/>
                </a:lnTo>
                <a:lnTo>
                  <a:pt x="110274" y="671692"/>
                </a:lnTo>
                <a:lnTo>
                  <a:pt x="121987" y="719075"/>
                </a:lnTo>
                <a:lnTo>
                  <a:pt x="134210" y="766355"/>
                </a:lnTo>
                <a:lnTo>
                  <a:pt x="146945" y="813528"/>
                </a:lnTo>
                <a:lnTo>
                  <a:pt x="160192" y="860589"/>
                </a:lnTo>
                <a:lnTo>
                  <a:pt x="173950" y="907535"/>
                </a:lnTo>
                <a:lnTo>
                  <a:pt x="188220" y="954360"/>
                </a:lnTo>
                <a:lnTo>
                  <a:pt x="203000" y="1001061"/>
                </a:lnTo>
                <a:lnTo>
                  <a:pt x="218293" y="1047632"/>
                </a:lnTo>
                <a:lnTo>
                  <a:pt x="234096" y="1094070"/>
                </a:lnTo>
                <a:lnTo>
                  <a:pt x="250412" y="1140371"/>
                </a:lnTo>
                <a:lnTo>
                  <a:pt x="267238" y="1186529"/>
                </a:lnTo>
                <a:lnTo>
                  <a:pt x="284576" y="1232540"/>
                </a:lnTo>
                <a:lnTo>
                  <a:pt x="302426" y="1278400"/>
                </a:lnTo>
                <a:lnTo>
                  <a:pt x="320787" y="1324105"/>
                </a:lnTo>
                <a:lnTo>
                  <a:pt x="339659" y="1369650"/>
                </a:lnTo>
                <a:lnTo>
                  <a:pt x="359043" y="1415031"/>
                </a:lnTo>
                <a:lnTo>
                  <a:pt x="378938" y="1460243"/>
                </a:lnTo>
                <a:lnTo>
                  <a:pt x="399345" y="1505283"/>
                </a:lnTo>
                <a:lnTo>
                  <a:pt x="420263" y="1550145"/>
                </a:lnTo>
                <a:lnTo>
                  <a:pt x="441692" y="1594825"/>
                </a:lnTo>
                <a:lnTo>
                  <a:pt x="463633" y="1639319"/>
                </a:lnTo>
                <a:lnTo>
                  <a:pt x="486086" y="1683623"/>
                </a:lnTo>
                <a:lnTo>
                  <a:pt x="509050" y="1727732"/>
                </a:lnTo>
                <a:lnTo>
                  <a:pt x="532525" y="1771641"/>
                </a:lnTo>
                <a:lnTo>
                  <a:pt x="556512" y="1815347"/>
                </a:lnTo>
                <a:lnTo>
                  <a:pt x="581010" y="1858845"/>
                </a:lnTo>
                <a:lnTo>
                  <a:pt x="606020" y="1902130"/>
                </a:lnTo>
                <a:lnTo>
                  <a:pt x="631541" y="1945199"/>
                </a:lnTo>
                <a:lnTo>
                  <a:pt x="657574" y="1988046"/>
                </a:lnTo>
                <a:lnTo>
                  <a:pt x="684118" y="2030668"/>
                </a:lnTo>
                <a:lnTo>
                  <a:pt x="711174" y="2073059"/>
                </a:lnTo>
                <a:lnTo>
                  <a:pt x="738741" y="2115216"/>
                </a:lnTo>
                <a:lnTo>
                  <a:pt x="766820" y="2157135"/>
                </a:lnTo>
                <a:lnTo>
                  <a:pt x="795410" y="2198810"/>
                </a:lnTo>
                <a:lnTo>
                  <a:pt x="824511" y="2240238"/>
                </a:lnTo>
                <a:lnTo>
                  <a:pt x="854124" y="2281414"/>
                </a:lnTo>
                <a:lnTo>
                  <a:pt x="884249" y="2322333"/>
                </a:lnTo>
                <a:lnTo>
                  <a:pt x="914885" y="2362992"/>
                </a:lnTo>
                <a:lnTo>
                  <a:pt x="946032" y="2403385"/>
                </a:lnTo>
                <a:lnTo>
                  <a:pt x="977691" y="2443509"/>
                </a:lnTo>
                <a:lnTo>
                  <a:pt x="1009861" y="2483360"/>
                </a:lnTo>
                <a:lnTo>
                  <a:pt x="1042543" y="2522931"/>
                </a:lnTo>
                <a:lnTo>
                  <a:pt x="1075737" y="2562221"/>
                </a:lnTo>
                <a:lnTo>
                  <a:pt x="1109442" y="2601223"/>
                </a:lnTo>
                <a:lnTo>
                  <a:pt x="1143658" y="2639934"/>
                </a:lnTo>
                <a:lnTo>
                  <a:pt x="1178386" y="2678349"/>
                </a:lnTo>
                <a:lnTo>
                  <a:pt x="1213625" y="2716464"/>
                </a:lnTo>
                <a:lnTo>
                  <a:pt x="1249376" y="2754274"/>
                </a:lnTo>
                <a:lnTo>
                  <a:pt x="1285639" y="2791775"/>
                </a:lnTo>
                <a:lnTo>
                  <a:pt x="1322412" y="2828963"/>
                </a:lnTo>
                <a:lnTo>
                  <a:pt x="1352604" y="2858877"/>
                </a:lnTo>
                <a:lnTo>
                  <a:pt x="1362710" y="2868777"/>
                </a:lnTo>
                <a:lnTo>
                  <a:pt x="1003554" y="3227895"/>
                </a:lnTo>
              </a:path>
            </a:pathLst>
          </a:custGeom>
          <a:ln w="12700">
            <a:solidFill>
              <a:srgbClr val="939598"/>
            </a:solidFill>
          </a:ln>
        </p:spPr>
        <p:txBody>
          <a:bodyPr wrap="square" lIns="0" tIns="0" rIns="0" bIns="0" rtlCol="0"/>
          <a:lstStyle/>
          <a:p>
            <a:endParaRPr sz="947" dirty="0"/>
          </a:p>
        </p:txBody>
      </p:sp>
      <p:sp>
        <p:nvSpPr>
          <p:cNvPr id="35" name="object 35"/>
          <p:cNvSpPr/>
          <p:nvPr/>
        </p:nvSpPr>
        <p:spPr>
          <a:xfrm>
            <a:off x="3983439" y="3173831"/>
            <a:ext cx="1403327" cy="1403327"/>
          </a:xfrm>
          <a:custGeom>
            <a:avLst/>
            <a:gdLst/>
            <a:ahLst/>
            <a:cxnLst/>
            <a:rect l="l" t="t" r="r" b="b"/>
            <a:pathLst>
              <a:path w="2668270" h="2668270">
                <a:moveTo>
                  <a:pt x="1334084" y="0"/>
                </a:moveTo>
                <a:lnTo>
                  <a:pt x="1286235" y="842"/>
                </a:lnTo>
                <a:lnTo>
                  <a:pt x="1238811" y="3349"/>
                </a:lnTo>
                <a:lnTo>
                  <a:pt x="1191838" y="7494"/>
                </a:lnTo>
                <a:lnTo>
                  <a:pt x="1145346" y="13247"/>
                </a:lnTo>
                <a:lnTo>
                  <a:pt x="1099361" y="20582"/>
                </a:lnTo>
                <a:lnTo>
                  <a:pt x="1053914" y="29469"/>
                </a:lnTo>
                <a:lnTo>
                  <a:pt x="1009031" y="39880"/>
                </a:lnTo>
                <a:lnTo>
                  <a:pt x="964741" y="51787"/>
                </a:lnTo>
                <a:lnTo>
                  <a:pt x="921073" y="65162"/>
                </a:lnTo>
                <a:lnTo>
                  <a:pt x="878054" y="79977"/>
                </a:lnTo>
                <a:lnTo>
                  <a:pt x="835713" y="96203"/>
                </a:lnTo>
                <a:lnTo>
                  <a:pt x="794077" y="113813"/>
                </a:lnTo>
                <a:lnTo>
                  <a:pt x="753176" y="132777"/>
                </a:lnTo>
                <a:lnTo>
                  <a:pt x="713037" y="153068"/>
                </a:lnTo>
                <a:lnTo>
                  <a:pt x="673689" y="174658"/>
                </a:lnTo>
                <a:lnTo>
                  <a:pt x="635159" y="197518"/>
                </a:lnTo>
                <a:lnTo>
                  <a:pt x="597477" y="221620"/>
                </a:lnTo>
                <a:lnTo>
                  <a:pt x="560670" y="246936"/>
                </a:lnTo>
                <a:lnTo>
                  <a:pt x="524766" y="273438"/>
                </a:lnTo>
                <a:lnTo>
                  <a:pt x="489794" y="301097"/>
                </a:lnTo>
                <a:lnTo>
                  <a:pt x="455782" y="329886"/>
                </a:lnTo>
                <a:lnTo>
                  <a:pt x="422758" y="359775"/>
                </a:lnTo>
                <a:lnTo>
                  <a:pt x="390750" y="390737"/>
                </a:lnTo>
                <a:lnTo>
                  <a:pt x="359787" y="422744"/>
                </a:lnTo>
                <a:lnTo>
                  <a:pt x="329897" y="455767"/>
                </a:lnTo>
                <a:lnTo>
                  <a:pt x="301107" y="489779"/>
                </a:lnTo>
                <a:lnTo>
                  <a:pt x="273447" y="524750"/>
                </a:lnTo>
                <a:lnTo>
                  <a:pt x="246945" y="560653"/>
                </a:lnTo>
                <a:lnTo>
                  <a:pt x="221628" y="597459"/>
                </a:lnTo>
                <a:lnTo>
                  <a:pt x="197525" y="635141"/>
                </a:lnTo>
                <a:lnTo>
                  <a:pt x="174664" y="673670"/>
                </a:lnTo>
                <a:lnTo>
                  <a:pt x="153074" y="713017"/>
                </a:lnTo>
                <a:lnTo>
                  <a:pt x="132782" y="753156"/>
                </a:lnTo>
                <a:lnTo>
                  <a:pt x="113817" y="794056"/>
                </a:lnTo>
                <a:lnTo>
                  <a:pt x="96207" y="835691"/>
                </a:lnTo>
                <a:lnTo>
                  <a:pt x="79980" y="878032"/>
                </a:lnTo>
                <a:lnTo>
                  <a:pt x="65165" y="921050"/>
                </a:lnTo>
                <a:lnTo>
                  <a:pt x="51789" y="964718"/>
                </a:lnTo>
                <a:lnTo>
                  <a:pt x="39881" y="1009007"/>
                </a:lnTo>
                <a:lnTo>
                  <a:pt x="29470" y="1053890"/>
                </a:lnTo>
                <a:lnTo>
                  <a:pt x="20583" y="1099337"/>
                </a:lnTo>
                <a:lnTo>
                  <a:pt x="13248" y="1145321"/>
                </a:lnTo>
                <a:lnTo>
                  <a:pt x="7494" y="1191813"/>
                </a:lnTo>
                <a:lnTo>
                  <a:pt x="3349" y="1238786"/>
                </a:lnTo>
                <a:lnTo>
                  <a:pt x="842" y="1286210"/>
                </a:lnTo>
                <a:lnTo>
                  <a:pt x="0" y="1334058"/>
                </a:lnTo>
                <a:lnTo>
                  <a:pt x="842" y="1381907"/>
                </a:lnTo>
                <a:lnTo>
                  <a:pt x="3349" y="1429333"/>
                </a:lnTo>
                <a:lnTo>
                  <a:pt x="7494" y="1476306"/>
                </a:lnTo>
                <a:lnTo>
                  <a:pt x="13248" y="1522799"/>
                </a:lnTo>
                <a:lnTo>
                  <a:pt x="20583" y="1568784"/>
                </a:lnTo>
                <a:lnTo>
                  <a:pt x="29470" y="1614232"/>
                </a:lnTo>
                <a:lnTo>
                  <a:pt x="39881" y="1659115"/>
                </a:lnTo>
                <a:lnTo>
                  <a:pt x="51789" y="1703405"/>
                </a:lnTo>
                <a:lnTo>
                  <a:pt x="65165" y="1747074"/>
                </a:lnTo>
                <a:lnTo>
                  <a:pt x="79980" y="1790093"/>
                </a:lnTo>
                <a:lnTo>
                  <a:pt x="96207" y="1832435"/>
                </a:lnTo>
                <a:lnTo>
                  <a:pt x="113817" y="1874070"/>
                </a:lnTo>
                <a:lnTo>
                  <a:pt x="132782" y="1914972"/>
                </a:lnTo>
                <a:lnTo>
                  <a:pt x="153074" y="1955111"/>
                </a:lnTo>
                <a:lnTo>
                  <a:pt x="174664" y="1994459"/>
                </a:lnTo>
                <a:lnTo>
                  <a:pt x="197525" y="2032988"/>
                </a:lnTo>
                <a:lnTo>
                  <a:pt x="221628" y="2070671"/>
                </a:lnTo>
                <a:lnTo>
                  <a:pt x="246945" y="2107478"/>
                </a:lnTo>
                <a:lnTo>
                  <a:pt x="273447" y="2143382"/>
                </a:lnTo>
                <a:lnTo>
                  <a:pt x="301107" y="2178354"/>
                </a:lnTo>
                <a:lnTo>
                  <a:pt x="329897" y="2212366"/>
                </a:lnTo>
                <a:lnTo>
                  <a:pt x="359787" y="2245389"/>
                </a:lnTo>
                <a:lnTo>
                  <a:pt x="390750" y="2277397"/>
                </a:lnTo>
                <a:lnTo>
                  <a:pt x="422758" y="2308360"/>
                </a:lnTo>
                <a:lnTo>
                  <a:pt x="455782" y="2338250"/>
                </a:lnTo>
                <a:lnTo>
                  <a:pt x="489794" y="2367039"/>
                </a:lnTo>
                <a:lnTo>
                  <a:pt x="524766" y="2394698"/>
                </a:lnTo>
                <a:lnTo>
                  <a:pt x="560670" y="2421201"/>
                </a:lnTo>
                <a:lnTo>
                  <a:pt x="597477" y="2446517"/>
                </a:lnTo>
                <a:lnTo>
                  <a:pt x="635159" y="2470620"/>
                </a:lnTo>
                <a:lnTo>
                  <a:pt x="673689" y="2493480"/>
                </a:lnTo>
                <a:lnTo>
                  <a:pt x="713037" y="2515071"/>
                </a:lnTo>
                <a:lnTo>
                  <a:pt x="753176" y="2535362"/>
                </a:lnTo>
                <a:lnTo>
                  <a:pt x="794077" y="2554327"/>
                </a:lnTo>
                <a:lnTo>
                  <a:pt x="835713" y="2571937"/>
                </a:lnTo>
                <a:lnTo>
                  <a:pt x="878054" y="2588163"/>
                </a:lnTo>
                <a:lnTo>
                  <a:pt x="921073" y="2602978"/>
                </a:lnTo>
                <a:lnTo>
                  <a:pt x="964741" y="2616354"/>
                </a:lnTo>
                <a:lnTo>
                  <a:pt x="1009031" y="2628261"/>
                </a:lnTo>
                <a:lnTo>
                  <a:pt x="1053914" y="2638673"/>
                </a:lnTo>
                <a:lnTo>
                  <a:pt x="1099361" y="2647560"/>
                </a:lnTo>
                <a:lnTo>
                  <a:pt x="1145346" y="2654894"/>
                </a:lnTo>
                <a:lnTo>
                  <a:pt x="1191838" y="2660648"/>
                </a:lnTo>
                <a:lnTo>
                  <a:pt x="1238811" y="2664793"/>
                </a:lnTo>
                <a:lnTo>
                  <a:pt x="1286235" y="2667300"/>
                </a:lnTo>
                <a:lnTo>
                  <a:pt x="1334084" y="2668142"/>
                </a:lnTo>
                <a:lnTo>
                  <a:pt x="1381933" y="2667300"/>
                </a:lnTo>
                <a:lnTo>
                  <a:pt x="1429358" y="2664793"/>
                </a:lnTo>
                <a:lnTo>
                  <a:pt x="1476332" y="2660648"/>
                </a:lnTo>
                <a:lnTo>
                  <a:pt x="1522825" y="2654894"/>
                </a:lnTo>
                <a:lnTo>
                  <a:pt x="1568810" y="2647560"/>
                </a:lnTo>
                <a:lnTo>
                  <a:pt x="1614258" y="2638673"/>
                </a:lnTo>
                <a:lnTo>
                  <a:pt x="1659141" y="2628261"/>
                </a:lnTo>
                <a:lnTo>
                  <a:pt x="1703432" y="2616354"/>
                </a:lnTo>
                <a:lnTo>
                  <a:pt x="1747101" y="2602978"/>
                </a:lnTo>
                <a:lnTo>
                  <a:pt x="1790120" y="2588163"/>
                </a:lnTo>
                <a:lnTo>
                  <a:pt x="1832462" y="2571937"/>
                </a:lnTo>
                <a:lnTo>
                  <a:pt x="1874098" y="2554327"/>
                </a:lnTo>
                <a:lnTo>
                  <a:pt x="1914999" y="2535362"/>
                </a:lnTo>
                <a:lnTo>
                  <a:pt x="1955139" y="2515071"/>
                </a:lnTo>
                <a:lnTo>
                  <a:pt x="1994487" y="2493480"/>
                </a:lnTo>
                <a:lnTo>
                  <a:pt x="2033017" y="2470620"/>
                </a:lnTo>
                <a:lnTo>
                  <a:pt x="2070700" y="2446517"/>
                </a:lnTo>
                <a:lnTo>
                  <a:pt x="2107508" y="2421201"/>
                </a:lnTo>
                <a:lnTo>
                  <a:pt x="2143412" y="2394698"/>
                </a:lnTo>
                <a:lnTo>
                  <a:pt x="2178384" y="2367039"/>
                </a:lnTo>
                <a:lnTo>
                  <a:pt x="2212396" y="2338250"/>
                </a:lnTo>
                <a:lnTo>
                  <a:pt x="2245421" y="2308360"/>
                </a:lnTo>
                <a:lnTo>
                  <a:pt x="2277429" y="2277397"/>
                </a:lnTo>
                <a:lnTo>
                  <a:pt x="2308392" y="2245389"/>
                </a:lnTo>
                <a:lnTo>
                  <a:pt x="2338282" y="2212366"/>
                </a:lnTo>
                <a:lnTo>
                  <a:pt x="2367072" y="2178354"/>
                </a:lnTo>
                <a:lnTo>
                  <a:pt x="2394732" y="2143382"/>
                </a:lnTo>
                <a:lnTo>
                  <a:pt x="2421235" y="2107478"/>
                </a:lnTo>
                <a:lnTo>
                  <a:pt x="2446551" y="2070671"/>
                </a:lnTo>
                <a:lnTo>
                  <a:pt x="2470655" y="2032988"/>
                </a:lnTo>
                <a:lnTo>
                  <a:pt x="2493515" y="1994459"/>
                </a:lnTo>
                <a:lnTo>
                  <a:pt x="2515106" y="1955111"/>
                </a:lnTo>
                <a:lnTo>
                  <a:pt x="2535398" y="1914972"/>
                </a:lnTo>
                <a:lnTo>
                  <a:pt x="2554363" y="1874070"/>
                </a:lnTo>
                <a:lnTo>
                  <a:pt x="2571973" y="1832435"/>
                </a:lnTo>
                <a:lnTo>
                  <a:pt x="2588200" y="1790093"/>
                </a:lnTo>
                <a:lnTo>
                  <a:pt x="2603015" y="1747074"/>
                </a:lnTo>
                <a:lnTo>
                  <a:pt x="2616391" y="1703405"/>
                </a:lnTo>
                <a:lnTo>
                  <a:pt x="2628299" y="1659115"/>
                </a:lnTo>
                <a:lnTo>
                  <a:pt x="2638710" y="1614232"/>
                </a:lnTo>
                <a:lnTo>
                  <a:pt x="2647597" y="1568784"/>
                </a:lnTo>
                <a:lnTo>
                  <a:pt x="2654932" y="1522799"/>
                </a:lnTo>
                <a:lnTo>
                  <a:pt x="2660686" y="1476306"/>
                </a:lnTo>
                <a:lnTo>
                  <a:pt x="2664831" y="1429333"/>
                </a:lnTo>
                <a:lnTo>
                  <a:pt x="2667338" y="1381907"/>
                </a:lnTo>
                <a:lnTo>
                  <a:pt x="2668181" y="1334058"/>
                </a:lnTo>
                <a:lnTo>
                  <a:pt x="2667338" y="1286210"/>
                </a:lnTo>
                <a:lnTo>
                  <a:pt x="2664831" y="1238786"/>
                </a:lnTo>
                <a:lnTo>
                  <a:pt x="2660686" y="1191813"/>
                </a:lnTo>
                <a:lnTo>
                  <a:pt x="2654932" y="1145321"/>
                </a:lnTo>
                <a:lnTo>
                  <a:pt x="2647597" y="1099337"/>
                </a:lnTo>
                <a:lnTo>
                  <a:pt x="2638710" y="1053890"/>
                </a:lnTo>
                <a:lnTo>
                  <a:pt x="2628299" y="1009007"/>
                </a:lnTo>
                <a:lnTo>
                  <a:pt x="2616391" y="964718"/>
                </a:lnTo>
                <a:lnTo>
                  <a:pt x="2603015" y="921050"/>
                </a:lnTo>
                <a:lnTo>
                  <a:pt x="2588200" y="878032"/>
                </a:lnTo>
                <a:lnTo>
                  <a:pt x="2571973" y="835691"/>
                </a:lnTo>
                <a:lnTo>
                  <a:pt x="2554363" y="794056"/>
                </a:lnTo>
                <a:lnTo>
                  <a:pt x="2535398" y="753156"/>
                </a:lnTo>
                <a:lnTo>
                  <a:pt x="2515106" y="713017"/>
                </a:lnTo>
                <a:lnTo>
                  <a:pt x="2493515" y="673670"/>
                </a:lnTo>
                <a:lnTo>
                  <a:pt x="2470655" y="635141"/>
                </a:lnTo>
                <a:lnTo>
                  <a:pt x="2446551" y="597459"/>
                </a:lnTo>
                <a:lnTo>
                  <a:pt x="2421235" y="560653"/>
                </a:lnTo>
                <a:lnTo>
                  <a:pt x="2394732" y="524750"/>
                </a:lnTo>
                <a:lnTo>
                  <a:pt x="2367072" y="489779"/>
                </a:lnTo>
                <a:lnTo>
                  <a:pt x="2338282" y="455767"/>
                </a:lnTo>
                <a:lnTo>
                  <a:pt x="2308392" y="422744"/>
                </a:lnTo>
                <a:lnTo>
                  <a:pt x="2277429" y="390737"/>
                </a:lnTo>
                <a:lnTo>
                  <a:pt x="2245421" y="359775"/>
                </a:lnTo>
                <a:lnTo>
                  <a:pt x="2212396" y="329886"/>
                </a:lnTo>
                <a:lnTo>
                  <a:pt x="2178384" y="301097"/>
                </a:lnTo>
                <a:lnTo>
                  <a:pt x="2143412" y="273438"/>
                </a:lnTo>
                <a:lnTo>
                  <a:pt x="2107508" y="246936"/>
                </a:lnTo>
                <a:lnTo>
                  <a:pt x="2070700" y="221620"/>
                </a:lnTo>
                <a:lnTo>
                  <a:pt x="2033017" y="197518"/>
                </a:lnTo>
                <a:lnTo>
                  <a:pt x="1994487" y="174658"/>
                </a:lnTo>
                <a:lnTo>
                  <a:pt x="1955139" y="153068"/>
                </a:lnTo>
                <a:lnTo>
                  <a:pt x="1914999" y="132777"/>
                </a:lnTo>
                <a:lnTo>
                  <a:pt x="1874098" y="113813"/>
                </a:lnTo>
                <a:lnTo>
                  <a:pt x="1832462" y="96203"/>
                </a:lnTo>
                <a:lnTo>
                  <a:pt x="1790120" y="79977"/>
                </a:lnTo>
                <a:lnTo>
                  <a:pt x="1747101" y="65162"/>
                </a:lnTo>
                <a:lnTo>
                  <a:pt x="1703432" y="51787"/>
                </a:lnTo>
                <a:lnTo>
                  <a:pt x="1659141" y="39880"/>
                </a:lnTo>
                <a:lnTo>
                  <a:pt x="1614258" y="29469"/>
                </a:lnTo>
                <a:lnTo>
                  <a:pt x="1568810" y="20582"/>
                </a:lnTo>
                <a:lnTo>
                  <a:pt x="1522825" y="13247"/>
                </a:lnTo>
                <a:lnTo>
                  <a:pt x="1476332" y="7494"/>
                </a:lnTo>
                <a:lnTo>
                  <a:pt x="1429358" y="3349"/>
                </a:lnTo>
                <a:lnTo>
                  <a:pt x="1381933" y="842"/>
                </a:lnTo>
                <a:lnTo>
                  <a:pt x="1334084" y="0"/>
                </a:lnTo>
                <a:close/>
              </a:path>
            </a:pathLst>
          </a:custGeom>
          <a:solidFill>
            <a:srgbClr val="FFFFFF"/>
          </a:solidFill>
        </p:spPr>
        <p:txBody>
          <a:bodyPr wrap="square" lIns="0" tIns="0" rIns="0" bIns="0" rtlCol="0"/>
          <a:lstStyle/>
          <a:p>
            <a:endParaRPr sz="947" dirty="0"/>
          </a:p>
        </p:txBody>
      </p:sp>
      <p:sp>
        <p:nvSpPr>
          <p:cNvPr id="36" name="object 36"/>
          <p:cNvSpPr txBox="1"/>
          <p:nvPr/>
        </p:nvSpPr>
        <p:spPr>
          <a:xfrm>
            <a:off x="4420586" y="3700470"/>
            <a:ext cx="559474" cy="276999"/>
          </a:xfrm>
          <a:prstGeom prst="rect">
            <a:avLst/>
          </a:prstGeom>
        </p:spPr>
        <p:txBody>
          <a:bodyPr vert="horz" wrap="square" lIns="0" tIns="0" rIns="0" bIns="0" rtlCol="0">
            <a:spAutoFit/>
          </a:bodyPr>
          <a:lstStyle/>
          <a:p>
            <a:pPr marL="6679"/>
            <a:r>
              <a:rPr spc="-34" dirty="0">
                <a:latin typeface="+mj-lt"/>
                <a:cs typeface="Arial"/>
              </a:rPr>
              <a:t>Usage</a:t>
            </a:r>
            <a:endParaRPr sz="1400" dirty="0">
              <a:latin typeface="+mj-lt"/>
              <a:cs typeface="Arial"/>
            </a:endParaRPr>
          </a:p>
        </p:txBody>
      </p:sp>
      <p:sp>
        <p:nvSpPr>
          <p:cNvPr id="2" name="TextBox 1"/>
          <p:cNvSpPr txBox="1"/>
          <p:nvPr/>
        </p:nvSpPr>
        <p:spPr>
          <a:xfrm>
            <a:off x="0" y="397957"/>
            <a:ext cx="9144000" cy="461665"/>
          </a:xfrm>
          <a:prstGeom prst="rect">
            <a:avLst/>
          </a:prstGeom>
          <a:noFill/>
        </p:spPr>
        <p:txBody>
          <a:bodyPr wrap="square" rtlCol="0">
            <a:spAutoFit/>
          </a:bodyPr>
          <a:lstStyle/>
          <a:p>
            <a:pPr algn="ctr"/>
            <a:r>
              <a:rPr lang="en-US" sz="2400" dirty="0">
                <a:latin typeface="+mj-lt"/>
              </a:rPr>
              <a:t>How We Use Our Desks</a:t>
            </a:r>
          </a:p>
        </p:txBody>
      </p:sp>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2914565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21255" y="2056429"/>
            <a:ext cx="3782645" cy="4016484"/>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t>Pneumatic support lets users effortlessly position screens simply by moving them into place </a:t>
            </a:r>
          </a:p>
          <a:p>
            <a:pPr marL="171450" indent="-171450">
              <a:buFont typeface="Arial" panose="020B0604020202020204" pitchFamily="34" charset="0"/>
              <a:buChar char="•"/>
            </a:pPr>
            <a:r>
              <a:rPr lang="en-US" sz="1200" dirty="0"/>
              <a:t>Arms can fit screens from 13" to 27"</a:t>
            </a:r>
          </a:p>
          <a:p>
            <a:pPr marL="171450" indent="-171450">
              <a:buFont typeface="Arial" panose="020B0604020202020204" pitchFamily="34" charset="0"/>
              <a:buChar char="•"/>
            </a:pPr>
            <a:r>
              <a:rPr lang="en-US" sz="1200" dirty="0"/>
              <a:t>Each arm holds up 17.64 lbs. </a:t>
            </a:r>
          </a:p>
          <a:p>
            <a:pPr marL="171450" indent="-171450">
              <a:buFont typeface="Arial" panose="020B0604020202020204" pitchFamily="34" charset="0"/>
              <a:buChar char="•"/>
            </a:pPr>
            <a:r>
              <a:rPr lang="en-US" sz="1200" dirty="0"/>
              <a:t>Position screens side-by-side or in series. </a:t>
            </a:r>
          </a:p>
          <a:p>
            <a:pPr marL="171450" indent="-171450">
              <a:buFont typeface="Arial" panose="020B0604020202020204" pitchFamily="34" charset="0"/>
              <a:buChar char="•"/>
            </a:pPr>
            <a:r>
              <a:rPr lang="en-US" sz="1200" dirty="0"/>
              <a:t>Perfect for LED computer monitors, 4K flat TVs, LCD screens, and other display devices </a:t>
            </a:r>
          </a:p>
          <a:p>
            <a:pPr marL="171450" indent="-171450">
              <a:buFont typeface="Arial" panose="020B0604020202020204" pitchFamily="34" charset="0"/>
              <a:buChar char="•"/>
            </a:pPr>
            <a:r>
              <a:rPr lang="en-US" sz="1200" dirty="0">
                <a:solidFill>
                  <a:prstClr val="black"/>
                </a:solidFill>
              </a:rPr>
              <a:t>Hidden cable management reaches an integral whole with aluminum structure</a:t>
            </a:r>
          </a:p>
          <a:p>
            <a:pPr marL="171450" indent="-171450">
              <a:buFont typeface="Arial" panose="020B0604020202020204" pitchFamily="34" charset="0"/>
              <a:buChar char="•"/>
            </a:pPr>
            <a:r>
              <a:rPr lang="en-US" sz="1200" dirty="0">
                <a:solidFill>
                  <a:prstClr val="black"/>
                </a:solidFill>
              </a:rPr>
              <a:t>Premium aluminum and steel construction</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Aluminum + Steel</a:t>
            </a:r>
          </a:p>
          <a:p>
            <a:r>
              <a:rPr lang="en-US" sz="1200" dirty="0">
                <a:solidFill>
                  <a:prstClr val="black"/>
                </a:solidFill>
              </a:rPr>
              <a:t>Color: Black</a:t>
            </a:r>
          </a:p>
          <a:p>
            <a:r>
              <a:rPr lang="en-US" sz="1200" dirty="0">
                <a:solidFill>
                  <a:prstClr val="black"/>
                </a:solidFill>
              </a:rPr>
              <a:t>Adjustment: Tilt +'-90°~+85°</a:t>
            </a:r>
          </a:p>
          <a:p>
            <a:r>
              <a:rPr lang="en-US" sz="1200" dirty="0">
                <a:solidFill>
                  <a:prstClr val="black"/>
                </a:solidFill>
              </a:rPr>
              <a:t>Swivel: 180°</a:t>
            </a:r>
          </a:p>
          <a:p>
            <a:r>
              <a:rPr lang="en-US" sz="1200" dirty="0">
                <a:solidFill>
                  <a:prstClr val="black"/>
                </a:solidFill>
              </a:rPr>
              <a:t>Rotation: 360°</a:t>
            </a:r>
          </a:p>
          <a:p>
            <a:r>
              <a:rPr lang="en-US" sz="1200" dirty="0">
                <a:solidFill>
                  <a:prstClr val="black"/>
                </a:solidFill>
              </a:rPr>
              <a:t>Weight Capacity: 17.64 lbs. per arm</a:t>
            </a:r>
          </a:p>
          <a:p>
            <a:r>
              <a:rPr lang="en-US" sz="1200" dirty="0">
                <a:solidFill>
                  <a:prstClr val="black"/>
                </a:solidFill>
              </a:rPr>
              <a:t>Weight: 10.1 lbs.</a:t>
            </a:r>
          </a:p>
          <a:p>
            <a:r>
              <a:rPr lang="en-US" sz="1200" dirty="0">
                <a:solidFill>
                  <a:prstClr val="black"/>
                </a:solidFill>
              </a:rPr>
              <a:t> </a:t>
            </a:r>
          </a:p>
        </p:txBody>
      </p:sp>
      <p:sp>
        <p:nvSpPr>
          <p:cNvPr id="12" name="Rectangle 11"/>
          <p:cNvSpPr/>
          <p:nvPr/>
        </p:nvSpPr>
        <p:spPr>
          <a:xfrm>
            <a:off x="5645888" y="0"/>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OFF65860</a:t>
            </a:r>
          </a:p>
          <a:p>
            <a:pPr marL="0" lvl="1" algn="r"/>
            <a:r>
              <a:rPr lang="en-US" sz="1400" dirty="0">
                <a:solidFill>
                  <a:prstClr val="black"/>
                </a:solidFill>
                <a:latin typeface="Calibri Light" panose="020F0302020204030204" pitchFamily="34" charset="0"/>
                <a:cs typeface="Arial" panose="020B0604020202020204" pitchFamily="34" charset="0"/>
              </a:rPr>
              <a:t>MSRP: $84.99</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8" name="Rectangle 7"/>
          <p:cNvSpPr/>
          <p:nvPr/>
        </p:nvSpPr>
        <p:spPr>
          <a:xfrm>
            <a:off x="1968076" y="1468192"/>
            <a:ext cx="7175924" cy="400110"/>
          </a:xfrm>
          <a:prstGeom prst="rect">
            <a:avLst/>
          </a:prstGeom>
        </p:spPr>
        <p:txBody>
          <a:bodyPr wrap="square">
            <a:spAutoFit/>
          </a:bodyPr>
          <a:lstStyle/>
          <a:p>
            <a:r>
              <a:rPr lang="en-US" sz="2000" dirty="0">
                <a:latin typeface="Calibri Light" panose="020F0302020204030204" pitchFamily="34" charset="0"/>
              </a:rPr>
              <a:t>AIRLIFT® 360 Gas-Spring Dual Adjustable Desk Mount Monitor Arm </a:t>
            </a:r>
            <a:endParaRPr lang="en-US" sz="2000" dirty="0">
              <a:solidFill>
                <a:prstClr val="black"/>
              </a:solidFill>
              <a:latin typeface="Calibri Light" panose="020F030202020403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753035" y="2136681"/>
            <a:ext cx="4285129" cy="4032882"/>
          </a:xfrm>
          <a:prstGeom prst="rect">
            <a:avLst/>
          </a:prstGeom>
        </p:spPr>
      </p:pic>
    </p:spTree>
    <p:extLst>
      <p:ext uri="{BB962C8B-B14F-4D97-AF65-F5344CB8AC3E}">
        <p14:creationId xmlns:p14="http://schemas.microsoft.com/office/powerpoint/2010/main" val="473585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37538" y="1076254"/>
            <a:ext cx="4831862"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Anti-Fatigue Comfort Mat  </a:t>
            </a:r>
          </a:p>
        </p:txBody>
      </p:sp>
      <p:sp>
        <p:nvSpPr>
          <p:cNvPr id="11" name="Rectangle 10"/>
          <p:cNvSpPr/>
          <p:nvPr/>
        </p:nvSpPr>
        <p:spPr>
          <a:xfrm>
            <a:off x="4914900" y="1476364"/>
            <a:ext cx="3949700" cy="3462486"/>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rPr>
              <a:t>Premium 100% polyurethane construction</a:t>
            </a:r>
          </a:p>
          <a:p>
            <a:pPr marL="171450" indent="-171450">
              <a:buFont typeface="Arial" panose="020B0604020202020204" pitchFamily="34" charset="0"/>
              <a:buChar char="•"/>
            </a:pPr>
            <a:r>
              <a:rPr lang="en-US" sz="1200" dirty="0">
                <a:solidFill>
                  <a:prstClr val="black"/>
                </a:solidFill>
              </a:rPr>
              <a:t>Viscoelastic material is able to stretch, bend, fold while returning to it's original shape </a:t>
            </a:r>
          </a:p>
          <a:p>
            <a:pPr marL="171450" indent="-171450">
              <a:buFont typeface="Arial" panose="020B0604020202020204" pitchFamily="34" charset="0"/>
              <a:buChar char="•"/>
            </a:pPr>
            <a:r>
              <a:rPr lang="en-US" sz="1200" dirty="0">
                <a:solidFill>
                  <a:prstClr val="black"/>
                </a:solidFill>
              </a:rPr>
              <a:t>Non-slip base features ridges that keep the mat from sliding on slick and occasionally wet surfaces</a:t>
            </a:r>
          </a:p>
          <a:p>
            <a:pPr marL="171450" indent="-171450">
              <a:buFont typeface="Arial" panose="020B0604020202020204" pitchFamily="34" charset="0"/>
              <a:buChar char="•"/>
            </a:pPr>
            <a:r>
              <a:rPr lang="en-US" sz="1200" dirty="0">
                <a:solidFill>
                  <a:prstClr val="black"/>
                </a:solidFill>
              </a:rPr>
              <a:t>Beveled edges designed to prevent tripping and accidents</a:t>
            </a:r>
          </a:p>
          <a:p>
            <a:pPr marL="171450" indent="-171450">
              <a:buFont typeface="Arial" panose="020B0604020202020204" pitchFamily="34" charset="0"/>
              <a:buChar char="•"/>
            </a:pPr>
            <a:r>
              <a:rPr lang="en-US" sz="1200" dirty="0">
                <a:solidFill>
                  <a:prstClr val="black"/>
                </a:solidFill>
              </a:rPr>
              <a:t>Curl resistant edges keep the corners of the mat flat </a:t>
            </a:r>
          </a:p>
          <a:p>
            <a:pPr marL="171450" indent="-171450">
              <a:buFont typeface="Arial" panose="020B0604020202020204" pitchFamily="34" charset="0"/>
              <a:buChar char="•"/>
            </a:pPr>
            <a:r>
              <a:rPr lang="en-US" sz="1200" dirty="0">
                <a:solidFill>
                  <a:prstClr val="black"/>
                </a:solidFill>
              </a:rPr>
              <a:t>Completely non-toxic!</a:t>
            </a:r>
          </a:p>
          <a:p>
            <a:pPr marL="171450" indent="-171450">
              <a:buFont typeface="Arial" panose="020B0604020202020204" pitchFamily="34" charset="0"/>
              <a:buChar char="•"/>
            </a:pPr>
            <a:r>
              <a:rPr lang="en-US" sz="1200" dirty="0">
                <a:solidFill>
                  <a:prstClr val="black"/>
                </a:solidFill>
              </a:rPr>
              <a:t>Measures </a:t>
            </a:r>
            <a:r>
              <a:rPr lang="en-US" sz="1200" dirty="0"/>
              <a:t>32" x 20" .7" thick</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Polyurethane foam</a:t>
            </a:r>
          </a:p>
          <a:p>
            <a:r>
              <a:rPr lang="en-US" sz="1200" dirty="0">
                <a:solidFill>
                  <a:prstClr val="black"/>
                </a:solidFill>
              </a:rPr>
              <a:t>Top Area: </a:t>
            </a:r>
            <a:r>
              <a:rPr lang="en-US" sz="1200" dirty="0"/>
              <a:t>32" x 20"</a:t>
            </a:r>
          </a:p>
          <a:p>
            <a:r>
              <a:rPr lang="en-US" sz="1200" dirty="0">
                <a:solidFill>
                  <a:prstClr val="black"/>
                </a:solidFill>
              </a:rPr>
              <a:t>Color: Black, Gray</a:t>
            </a:r>
          </a:p>
          <a:p>
            <a:r>
              <a:rPr lang="en-US" sz="1200" dirty="0">
                <a:solidFill>
                  <a:prstClr val="black"/>
                </a:solidFill>
              </a:rPr>
              <a:t>Overall Size: </a:t>
            </a:r>
            <a:r>
              <a:rPr lang="en-US" sz="1200" dirty="0"/>
              <a:t>32" x 20" x .7" thick</a:t>
            </a:r>
          </a:p>
          <a:p>
            <a:r>
              <a:rPr lang="en-US" sz="1200" dirty="0">
                <a:solidFill>
                  <a:prstClr val="black"/>
                </a:solidFill>
              </a:rPr>
              <a:t>Weight: </a:t>
            </a:r>
            <a:r>
              <a:rPr lang="en-US" sz="1200" dirty="0"/>
              <a:t>23 lbs. per mat</a:t>
            </a:r>
          </a:p>
          <a:p>
            <a:r>
              <a:rPr lang="en-US" sz="1200" dirty="0">
                <a:solidFill>
                  <a:prstClr val="black"/>
                </a:solidFill>
              </a:rPr>
              <a:t> </a:t>
            </a:r>
            <a:endParaRPr lang="en-US" sz="11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MSC55929B, MSC55930B</a:t>
            </a:r>
          </a:p>
          <a:p>
            <a:pPr marL="0" lvl="1" algn="r"/>
            <a:r>
              <a:rPr lang="en-US" sz="1400" dirty="0">
                <a:solidFill>
                  <a:prstClr val="black"/>
                </a:solidFill>
                <a:latin typeface="Calibri Light" panose="020F0302020204030204" pitchFamily="34" charset="0"/>
                <a:cs typeface="Arial" panose="020B0604020202020204" pitchFamily="34" charset="0"/>
              </a:rPr>
              <a:t>MSRP: $29.99 </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0754" y="1893264"/>
            <a:ext cx="3724449" cy="1978614"/>
          </a:xfrm>
          <a:prstGeom prst="rect">
            <a:avLst/>
          </a:prstGeom>
        </p:spPr>
      </p:pic>
      <p:graphicFrame>
        <p:nvGraphicFramePr>
          <p:cNvPr id="3" name="Object 2"/>
          <p:cNvGraphicFramePr>
            <a:graphicFrameLocks noChangeAspect="1"/>
          </p:cNvGraphicFramePr>
          <p:nvPr>
            <p:extLst/>
          </p:nvPr>
        </p:nvGraphicFramePr>
        <p:xfrm>
          <a:off x="390755" y="4385885"/>
          <a:ext cx="3724449" cy="1976747"/>
        </p:xfrm>
        <a:graphic>
          <a:graphicData uri="http://schemas.openxmlformats.org/presentationml/2006/ole">
            <mc:AlternateContent xmlns:mc="http://schemas.openxmlformats.org/markup-compatibility/2006">
              <mc:Choice xmlns:v="urn:schemas-microsoft-com:vml" Requires="v">
                <p:oleObj spid="_x0000_s1070" name="Image" r:id="rId4" imgW="9498240" imgH="5041080" progId="Photoshop.Image.18">
                  <p:embed/>
                </p:oleObj>
              </mc:Choice>
              <mc:Fallback>
                <p:oleObj name="Image" r:id="rId4" imgW="9498240" imgH="5041080" progId="Photoshop.Image.18">
                  <p:embed/>
                  <p:pic>
                    <p:nvPicPr>
                      <p:cNvPr id="3" name="Object 2"/>
                      <p:cNvPicPr/>
                      <p:nvPr/>
                    </p:nvPicPr>
                    <p:blipFill>
                      <a:blip r:embed="rId5"/>
                      <a:stretch>
                        <a:fillRect/>
                      </a:stretch>
                    </p:blipFill>
                    <p:spPr>
                      <a:xfrm>
                        <a:off x="390755" y="4385885"/>
                        <a:ext cx="3724449" cy="1976747"/>
                      </a:xfrm>
                      <a:prstGeom prst="rect">
                        <a:avLst/>
                      </a:prstGeom>
                    </p:spPr>
                  </p:pic>
                </p:oleObj>
              </mc:Fallback>
            </mc:AlternateContent>
          </a:graphicData>
        </a:graphic>
      </p:graphicFrame>
      <p:sp>
        <p:nvSpPr>
          <p:cNvPr id="4" name="Rectangle 3"/>
          <p:cNvSpPr/>
          <p:nvPr/>
        </p:nvSpPr>
        <p:spPr>
          <a:xfrm>
            <a:off x="1569855" y="3450160"/>
            <a:ext cx="2545348" cy="523220"/>
          </a:xfrm>
          <a:prstGeom prst="rect">
            <a:avLst/>
          </a:prstGeom>
        </p:spPr>
        <p:txBody>
          <a:bodyPr wrap="square">
            <a:spAutoFit/>
          </a:bodyPr>
          <a:lstStyle/>
          <a:p>
            <a:pPr algn="ctr"/>
            <a:r>
              <a:rPr lang="en-US" sz="1400" b="1" dirty="0">
                <a:solidFill>
                  <a:prstClr val="black"/>
                </a:solidFill>
                <a:latin typeface="Calibri Light" panose="020F0302020204030204" pitchFamily="34" charset="0"/>
                <a:cs typeface="Arial" panose="020B0604020202020204" pitchFamily="34" charset="0"/>
              </a:rPr>
              <a:t>Black</a:t>
            </a:r>
            <a:br>
              <a:rPr lang="en-US" sz="1400" b="1"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(MSC55929B)</a:t>
            </a:r>
            <a:endParaRPr lang="en-US" sz="1400" dirty="0"/>
          </a:p>
        </p:txBody>
      </p:sp>
      <p:sp>
        <p:nvSpPr>
          <p:cNvPr id="5" name="Rectangle 4"/>
          <p:cNvSpPr/>
          <p:nvPr/>
        </p:nvSpPr>
        <p:spPr>
          <a:xfrm>
            <a:off x="1569856" y="5941848"/>
            <a:ext cx="2545348" cy="523220"/>
          </a:xfrm>
          <a:prstGeom prst="rect">
            <a:avLst/>
          </a:prstGeom>
        </p:spPr>
        <p:txBody>
          <a:bodyPr wrap="square">
            <a:spAutoFit/>
          </a:bodyPr>
          <a:lstStyle/>
          <a:p>
            <a:pPr algn="ctr"/>
            <a:r>
              <a:rPr lang="en-US" sz="1400" b="1" dirty="0">
                <a:solidFill>
                  <a:prstClr val="black"/>
                </a:solidFill>
                <a:latin typeface="Calibri Light" panose="020F0302020204030204" pitchFamily="34" charset="0"/>
                <a:cs typeface="Arial" panose="020B0604020202020204" pitchFamily="34" charset="0"/>
              </a:rPr>
              <a:t>Gray</a:t>
            </a:r>
            <a:r>
              <a:rPr lang="en-US" sz="1400" dirty="0">
                <a:solidFill>
                  <a:prstClr val="black"/>
                </a:solidFill>
                <a:latin typeface="Calibri Light" panose="020F0302020204030204" pitchFamily="34" charset="0"/>
                <a:cs typeface="Arial" panose="020B0604020202020204" pitchFamily="34" charset="0"/>
              </a:rPr>
              <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(MSC55930B)</a:t>
            </a:r>
            <a:endParaRPr lang="en-US" sz="1600" dirty="0"/>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3666981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428182" y="1076254"/>
            <a:ext cx="4715818" cy="400110"/>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Anti-Fatigue Comfort </a:t>
            </a:r>
            <a:r>
              <a:rPr lang="en-US" sz="2000" dirty="0" smtClean="0">
                <a:solidFill>
                  <a:prstClr val="black"/>
                </a:solidFill>
                <a:latin typeface="Calibri Light" panose="020F0302020204030204" pitchFamily="34" charset="0"/>
                <a:cs typeface="Arial" panose="020B0604020202020204" pitchFamily="34" charset="0"/>
              </a:rPr>
              <a:t>Mat </a:t>
            </a:r>
            <a:r>
              <a:rPr lang="en-US" sz="2000" dirty="0">
                <a:solidFill>
                  <a:prstClr val="black"/>
                </a:solidFill>
                <a:latin typeface="Calibri Light" panose="020F0302020204030204" pitchFamily="34" charset="0"/>
                <a:cs typeface="Arial" panose="020B0604020202020204" pitchFamily="34" charset="0"/>
              </a:rPr>
              <a:t>(2-Pack)</a:t>
            </a:r>
            <a:endParaRPr lang="en-US" sz="2000" dirty="0">
              <a:solidFill>
                <a:prstClr val="black"/>
              </a:solidFill>
              <a:cs typeface="Arial" panose="020B0604020202020204" pitchFamily="34" charset="0"/>
            </a:endParaRPr>
          </a:p>
        </p:txBody>
      </p:sp>
      <p:sp>
        <p:nvSpPr>
          <p:cNvPr id="11" name="Rectangle 10"/>
          <p:cNvSpPr/>
          <p:nvPr/>
        </p:nvSpPr>
        <p:spPr>
          <a:xfrm>
            <a:off x="5117169" y="1476364"/>
            <a:ext cx="3784602" cy="3816429"/>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rPr>
              <a:t>Premium 100% polyurethane construction</a:t>
            </a:r>
          </a:p>
          <a:p>
            <a:pPr marL="171450" indent="-171450">
              <a:buFont typeface="Arial" panose="020B0604020202020204" pitchFamily="34" charset="0"/>
              <a:buChar char="•"/>
            </a:pPr>
            <a:r>
              <a:rPr lang="en-US" sz="1200" dirty="0">
                <a:solidFill>
                  <a:prstClr val="black"/>
                </a:solidFill>
              </a:rPr>
              <a:t>Viscoelastic material is able to stretch, bend, fold while returning to it's original shape </a:t>
            </a:r>
          </a:p>
          <a:p>
            <a:pPr marL="171450" indent="-171450">
              <a:buFont typeface="Arial" panose="020B0604020202020204" pitchFamily="34" charset="0"/>
              <a:buChar char="•"/>
            </a:pPr>
            <a:r>
              <a:rPr lang="en-US" sz="1200" dirty="0">
                <a:solidFill>
                  <a:prstClr val="black"/>
                </a:solidFill>
              </a:rPr>
              <a:t>Non-slip base features ridges that keep the mat from sliding on slick and occasionally wet surfaces</a:t>
            </a:r>
          </a:p>
          <a:p>
            <a:pPr marL="171450" indent="-171450">
              <a:buFont typeface="Arial" panose="020B0604020202020204" pitchFamily="34" charset="0"/>
              <a:buChar char="•"/>
            </a:pPr>
            <a:r>
              <a:rPr lang="en-US" sz="1200" dirty="0">
                <a:solidFill>
                  <a:prstClr val="black"/>
                </a:solidFill>
              </a:rPr>
              <a:t>Beveled edges designed to prevent tripping and accidents</a:t>
            </a:r>
          </a:p>
          <a:p>
            <a:pPr marL="171450" indent="-171450">
              <a:buFont typeface="Arial" panose="020B0604020202020204" pitchFamily="34" charset="0"/>
              <a:buChar char="•"/>
            </a:pPr>
            <a:r>
              <a:rPr lang="en-US" sz="1200" dirty="0">
                <a:solidFill>
                  <a:prstClr val="black"/>
                </a:solidFill>
              </a:rPr>
              <a:t>Curl resistant edges keep the corners of the mat flat </a:t>
            </a:r>
          </a:p>
          <a:p>
            <a:pPr marL="171450" indent="-171450">
              <a:buFont typeface="Arial" panose="020B0604020202020204" pitchFamily="34" charset="0"/>
              <a:buChar char="•"/>
            </a:pPr>
            <a:r>
              <a:rPr lang="en-US" sz="1200" dirty="0">
                <a:solidFill>
                  <a:prstClr val="black"/>
                </a:solidFill>
              </a:rPr>
              <a:t>Completely non-toxic!</a:t>
            </a:r>
          </a:p>
          <a:p>
            <a:pPr marL="171450" indent="-171450">
              <a:buFont typeface="Arial" panose="020B0604020202020204" pitchFamily="34" charset="0"/>
              <a:buChar char="•"/>
            </a:pPr>
            <a:r>
              <a:rPr lang="en-US" sz="1200" dirty="0">
                <a:solidFill>
                  <a:prstClr val="black"/>
                </a:solidFill>
              </a:rPr>
              <a:t>Measures </a:t>
            </a:r>
            <a:r>
              <a:rPr lang="en-US" sz="1200" dirty="0"/>
              <a:t>32" x 20" .7" thick</a:t>
            </a:r>
          </a:p>
          <a:p>
            <a:endParaRPr lang="en-US" sz="1100" dirty="0">
              <a:solidFill>
                <a:prstClr val="black"/>
              </a:solidFill>
            </a:endParaRPr>
          </a:p>
          <a:p>
            <a:r>
              <a:rPr lang="en-US" sz="1400" dirty="0">
                <a:solidFill>
                  <a:prstClr val="black"/>
                </a:solidFill>
                <a:latin typeface="Calibri Light" panose="020F0302020204030204" pitchFamily="34" charset="0"/>
              </a:rPr>
              <a:t>Specifications</a:t>
            </a:r>
          </a:p>
          <a:p>
            <a:r>
              <a:rPr lang="en-US" sz="1200" dirty="0">
                <a:solidFill>
                  <a:prstClr val="black"/>
                </a:solidFill>
              </a:rPr>
              <a:t>Material: Polyurethane foam</a:t>
            </a:r>
          </a:p>
          <a:p>
            <a:r>
              <a:rPr lang="en-US" sz="1200" dirty="0">
                <a:solidFill>
                  <a:prstClr val="black"/>
                </a:solidFill>
              </a:rPr>
              <a:t>Top Area: </a:t>
            </a:r>
            <a:r>
              <a:rPr lang="en-US" sz="1200" dirty="0"/>
              <a:t>32" x 20"</a:t>
            </a:r>
          </a:p>
          <a:p>
            <a:r>
              <a:rPr lang="en-US" sz="1200" dirty="0">
                <a:solidFill>
                  <a:prstClr val="black"/>
                </a:solidFill>
              </a:rPr>
              <a:t>Color: Black, Gray</a:t>
            </a:r>
          </a:p>
          <a:p>
            <a:r>
              <a:rPr lang="en-US" sz="1200" dirty="0">
                <a:solidFill>
                  <a:prstClr val="black"/>
                </a:solidFill>
              </a:rPr>
              <a:t>Overall Size: </a:t>
            </a:r>
            <a:r>
              <a:rPr lang="en-US" sz="1200" dirty="0"/>
              <a:t>32" x 20" x .7" thick</a:t>
            </a:r>
          </a:p>
          <a:p>
            <a:r>
              <a:rPr lang="en-US" sz="1200" dirty="0">
                <a:solidFill>
                  <a:prstClr val="black"/>
                </a:solidFill>
              </a:rPr>
              <a:t>Weight: </a:t>
            </a:r>
            <a:r>
              <a:rPr lang="en-US" sz="1200" dirty="0"/>
              <a:t>23 lbs. per mat</a:t>
            </a:r>
          </a:p>
          <a:p>
            <a:r>
              <a:rPr lang="en-US" sz="1200" dirty="0">
                <a:solidFill>
                  <a:prstClr val="black"/>
                </a:solidFill>
              </a:rPr>
              <a:t> </a:t>
            </a:r>
            <a:endParaRPr lang="en-US" sz="1200" dirty="0"/>
          </a:p>
          <a:p>
            <a:endParaRPr lang="en-US" sz="1100" dirty="0">
              <a:solidFill>
                <a:prstClr val="black"/>
              </a:solidFill>
            </a:endParaRPr>
          </a:p>
        </p:txBody>
      </p:sp>
      <p:sp>
        <p:nvSpPr>
          <p:cNvPr id="12" name="Rectangle 11"/>
          <p:cNvSpPr/>
          <p:nvPr/>
        </p:nvSpPr>
        <p:spPr>
          <a:xfrm>
            <a:off x="5645888" y="6429"/>
            <a:ext cx="3498112"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MSC55931B, MSC55932B</a:t>
            </a:r>
            <a:br>
              <a:rPr lang="en-US" sz="1400" dirty="0">
                <a:solidFill>
                  <a:prstClr val="black"/>
                </a:solidFill>
                <a:latin typeface="Calibri Light" panose="020F0302020204030204" pitchFamily="34" charset="0"/>
                <a:cs typeface="Arial" panose="020B0604020202020204" pitchFamily="34" charset="0"/>
              </a:rPr>
            </a:br>
            <a:r>
              <a:rPr lang="en-US" sz="1400" dirty="0">
                <a:solidFill>
                  <a:prstClr val="black"/>
                </a:solidFill>
                <a:latin typeface="Calibri Light" panose="020F0302020204030204" pitchFamily="34" charset="0"/>
                <a:cs typeface="Arial" panose="020B0604020202020204" pitchFamily="34" charset="0"/>
              </a:rPr>
              <a:t>MSRP: $54.99</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25785"/>
            <a:ext cx="2348649" cy="2348649"/>
          </a:xfrm>
          <a:prstGeom prst="rect">
            <a:avLst/>
          </a:prstGeom>
        </p:spPr>
      </p:pic>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2399" y="2125785"/>
            <a:ext cx="2348649" cy="2348649"/>
          </a:xfrm>
          <a:prstGeom prst="rect">
            <a:avLst/>
          </a:prstGeom>
        </p:spPr>
      </p:pic>
      <p:sp>
        <p:nvSpPr>
          <p:cNvPr id="3" name="Rectangle 2"/>
          <p:cNvSpPr/>
          <p:nvPr/>
        </p:nvSpPr>
        <p:spPr>
          <a:xfrm>
            <a:off x="584080" y="4552587"/>
            <a:ext cx="1173719" cy="523220"/>
          </a:xfrm>
          <a:prstGeom prst="rect">
            <a:avLst/>
          </a:prstGeom>
        </p:spPr>
        <p:txBody>
          <a:bodyPr wrap="none">
            <a:spAutoFit/>
          </a:bodyPr>
          <a:lstStyle/>
          <a:p>
            <a:pPr algn="ctr"/>
            <a:r>
              <a:rPr lang="en-US" sz="1400" b="1" dirty="0">
                <a:solidFill>
                  <a:prstClr val="black"/>
                </a:solidFill>
                <a:latin typeface="Calibri Light" panose="020F0302020204030204" pitchFamily="34" charset="0"/>
                <a:cs typeface="Arial" panose="020B0604020202020204" pitchFamily="34" charset="0"/>
              </a:rPr>
              <a:t>Black 2-Pack</a:t>
            </a:r>
          </a:p>
          <a:p>
            <a:pPr algn="ctr"/>
            <a:r>
              <a:rPr lang="en-US" sz="1400" dirty="0">
                <a:solidFill>
                  <a:prstClr val="black"/>
                </a:solidFill>
                <a:latin typeface="Calibri Light" panose="020F0302020204030204" pitchFamily="34" charset="0"/>
                <a:cs typeface="Arial" panose="020B0604020202020204" pitchFamily="34" charset="0"/>
              </a:rPr>
              <a:t>(MSC55931B)</a:t>
            </a:r>
            <a:endParaRPr lang="en-US" dirty="0"/>
          </a:p>
        </p:txBody>
      </p:sp>
      <p:sp>
        <p:nvSpPr>
          <p:cNvPr id="4" name="Rectangle 3"/>
          <p:cNvSpPr/>
          <p:nvPr/>
        </p:nvSpPr>
        <p:spPr>
          <a:xfrm>
            <a:off x="3279863" y="4552587"/>
            <a:ext cx="1173719" cy="523220"/>
          </a:xfrm>
          <a:prstGeom prst="rect">
            <a:avLst/>
          </a:prstGeom>
        </p:spPr>
        <p:txBody>
          <a:bodyPr wrap="none">
            <a:spAutoFit/>
          </a:bodyPr>
          <a:lstStyle/>
          <a:p>
            <a:pPr algn="ctr"/>
            <a:r>
              <a:rPr lang="en-US" sz="1400" b="1" dirty="0">
                <a:solidFill>
                  <a:prstClr val="black"/>
                </a:solidFill>
                <a:latin typeface="Calibri Light" panose="020F0302020204030204" pitchFamily="34" charset="0"/>
                <a:cs typeface="Arial" panose="020B0604020202020204" pitchFamily="34" charset="0"/>
              </a:rPr>
              <a:t>Gray</a:t>
            </a:r>
            <a:r>
              <a:rPr lang="en-US" sz="1400" dirty="0">
                <a:solidFill>
                  <a:prstClr val="black"/>
                </a:solidFill>
                <a:latin typeface="Calibri Light" panose="020F0302020204030204" pitchFamily="34" charset="0"/>
                <a:cs typeface="Arial" panose="020B0604020202020204" pitchFamily="34" charset="0"/>
              </a:rPr>
              <a:t> </a:t>
            </a:r>
            <a:r>
              <a:rPr lang="en-US" sz="1400" b="1" dirty="0">
                <a:solidFill>
                  <a:prstClr val="black"/>
                </a:solidFill>
                <a:latin typeface="Calibri Light" panose="020F0302020204030204" pitchFamily="34" charset="0"/>
                <a:cs typeface="Arial" panose="020B0604020202020204" pitchFamily="34" charset="0"/>
              </a:rPr>
              <a:t>2-Pack</a:t>
            </a:r>
          </a:p>
          <a:p>
            <a:pPr algn="ctr"/>
            <a:r>
              <a:rPr lang="en-US" sz="1400" dirty="0">
                <a:solidFill>
                  <a:prstClr val="black"/>
                </a:solidFill>
                <a:latin typeface="Calibri Light" panose="020F0302020204030204" pitchFamily="34" charset="0"/>
                <a:cs typeface="Arial" panose="020B0604020202020204" pitchFamily="34" charset="0"/>
              </a:rPr>
              <a:t>(MSC55932B)</a:t>
            </a:r>
            <a:endParaRPr lang="en-US"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2711257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608" t="7290" r="10436" b="7002"/>
          <a:stretch/>
        </p:blipFill>
        <p:spPr>
          <a:xfrm>
            <a:off x="393243" y="1319651"/>
            <a:ext cx="3386138" cy="3871913"/>
          </a:xfrm>
          <a:prstGeom prst="rect">
            <a:avLst/>
          </a:prstGeom>
        </p:spPr>
      </p:pic>
      <p:cxnSp>
        <p:nvCxnSpPr>
          <p:cNvPr id="4" name="Straight Arrow Connector 3"/>
          <p:cNvCxnSpPr/>
          <p:nvPr/>
        </p:nvCxnSpPr>
        <p:spPr>
          <a:xfrm flipH="1" flipV="1">
            <a:off x="2429977" y="2479932"/>
            <a:ext cx="479453" cy="461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540098" y="2941178"/>
            <a:ext cx="785793" cy="230832"/>
          </a:xfrm>
          <a:prstGeom prst="rect">
            <a:avLst/>
          </a:prstGeom>
          <a:noFill/>
        </p:spPr>
        <p:txBody>
          <a:bodyPr wrap="none" rtlCol="0">
            <a:spAutoFit/>
          </a:bodyPr>
          <a:lstStyle/>
          <a:p>
            <a:r>
              <a:rPr lang="en-US" sz="900" dirty="0"/>
              <a:t>Hanger hook</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5000049"/>
            <a:ext cx="4005941" cy="1380198"/>
          </a:xfrm>
          <a:prstGeom prst="rect">
            <a:avLst/>
          </a:prstGeom>
        </p:spPr>
      </p:pic>
      <p:sp>
        <p:nvSpPr>
          <p:cNvPr id="11" name="Rectangle 10"/>
          <p:cNvSpPr/>
          <p:nvPr/>
        </p:nvSpPr>
        <p:spPr>
          <a:xfrm>
            <a:off x="6426065" y="14514"/>
            <a:ext cx="2717935"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a:t>
            </a:r>
            <a:r>
              <a:rPr lang="en-US" sz="1400" dirty="0" smtClean="0">
                <a:solidFill>
                  <a:prstClr val="black"/>
                </a:solidFill>
                <a:latin typeface="Calibri Light" panose="020F0302020204030204" pitchFamily="34" charset="0"/>
                <a:cs typeface="Arial" panose="020B0604020202020204" pitchFamily="34" charset="0"/>
              </a:rPr>
              <a:t>OFF65904</a:t>
            </a:r>
            <a:endParaRPr lang="en-US" sz="1400" dirty="0">
              <a:solidFill>
                <a:prstClr val="black"/>
              </a:solidFill>
              <a:latin typeface="Calibri Light" panose="020F0302020204030204" pitchFamily="34" charset="0"/>
              <a:cs typeface="Arial" panose="020B0604020202020204" pitchFamily="34" charset="0"/>
            </a:endParaRPr>
          </a:p>
          <a:p>
            <a:pPr marL="0" lvl="1" algn="r"/>
            <a:r>
              <a:rPr lang="en-US" sz="1400" dirty="0">
                <a:solidFill>
                  <a:prstClr val="black"/>
                </a:solidFill>
                <a:latin typeface="Calibri Light" panose="020F0302020204030204" pitchFamily="34" charset="0"/>
                <a:cs typeface="Arial" panose="020B0604020202020204" pitchFamily="34" charset="0"/>
              </a:rPr>
              <a:t>MSRP: $159.99</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4" name="Rectangle 13"/>
          <p:cNvSpPr/>
          <p:nvPr/>
        </p:nvSpPr>
        <p:spPr>
          <a:xfrm>
            <a:off x="5117169" y="1822077"/>
            <a:ext cx="3784602" cy="3323987"/>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Large tabletop with spill-proof PVC laminate finish</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Quick </a:t>
            </a:r>
            <a:r>
              <a:rPr lang="en-US" sz="1200" dirty="0" smtClean="0">
                <a:solidFill>
                  <a:prstClr val="black"/>
                </a:solidFill>
                <a:latin typeface="Calibri" panose="020F0502020204030204" pitchFamily="34" charset="0"/>
              </a:rPr>
              <a:t>adjustment </a:t>
            </a:r>
            <a:r>
              <a:rPr lang="en-US" sz="1200" dirty="0">
                <a:solidFill>
                  <a:prstClr val="black"/>
                </a:solidFill>
                <a:latin typeface="Calibri" panose="020F0502020204030204" pitchFamily="34" charset="0"/>
              </a:rPr>
              <a:t>with a squeeze of the AIRLIFT lever</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Hanger hook for backpacks, bags and purses</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Built-in cup holder and storage tray </a:t>
            </a:r>
            <a:endParaRPr lang="en-US" sz="1200" dirty="0" smtClean="0">
              <a:solidFill>
                <a:prstClr val="black"/>
              </a:solidFill>
              <a:latin typeface="Calibri" panose="020F0502020204030204" pitchFamily="34" charset="0"/>
            </a:endParaRPr>
          </a:p>
          <a:p>
            <a:pPr marL="171450" indent="-171450">
              <a:buFont typeface="Arial" panose="020B0604020202020204" pitchFamily="34" charset="0"/>
              <a:buChar char="•"/>
            </a:pPr>
            <a:r>
              <a:rPr lang="en-US" sz="1200" dirty="0" smtClean="0">
                <a:solidFill>
                  <a:prstClr val="black"/>
                </a:solidFill>
                <a:latin typeface="Calibri" panose="020F0502020204030204" pitchFamily="34" charset="0"/>
              </a:rPr>
              <a:t>Steel </a:t>
            </a:r>
            <a:r>
              <a:rPr lang="en-US" sz="1200" dirty="0">
                <a:solidFill>
                  <a:prstClr val="black"/>
                </a:solidFill>
                <a:latin typeface="Calibri" panose="020F0502020204030204" pitchFamily="34" charset="0"/>
              </a:rPr>
              <a:t>construction for strength and durability </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Large casters (2 locking) for smooth-gliding mobility</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Weight capacity: 33 lbs.</a:t>
            </a:r>
          </a:p>
          <a:p>
            <a:endParaRPr lang="en-US" sz="1400" dirty="0" smtClean="0">
              <a:solidFill>
                <a:prstClr val="black"/>
              </a:solidFill>
              <a:latin typeface="Calibri Light" panose="020F0302020204030204" pitchFamily="34" charset="0"/>
            </a:endParaRPr>
          </a:p>
          <a:p>
            <a:r>
              <a:rPr lang="en-US" sz="1400" dirty="0" smtClean="0">
                <a:solidFill>
                  <a:prstClr val="black"/>
                </a:solidFill>
                <a:latin typeface="Calibri Light" panose="020F0302020204030204" pitchFamily="34" charset="0"/>
              </a:rPr>
              <a:t>Specifications</a:t>
            </a:r>
          </a:p>
          <a:p>
            <a:r>
              <a:rPr lang="en-US" sz="1200" dirty="0" smtClean="0">
                <a:solidFill>
                  <a:prstClr val="black"/>
                </a:solidFill>
              </a:rPr>
              <a:t>Overall </a:t>
            </a:r>
            <a:r>
              <a:rPr lang="en-US" sz="1200" dirty="0">
                <a:solidFill>
                  <a:prstClr val="black"/>
                </a:solidFill>
              </a:rPr>
              <a:t>Size: 25.6" W x 21.6" D (30" to 45.6" H)</a:t>
            </a:r>
          </a:p>
          <a:p>
            <a:r>
              <a:rPr lang="en-US" sz="1200" dirty="0">
                <a:solidFill>
                  <a:prstClr val="black"/>
                </a:solidFill>
              </a:rPr>
              <a:t>Height Adjustment Range: 30" to 45.6" H</a:t>
            </a:r>
          </a:p>
          <a:p>
            <a:r>
              <a:rPr lang="en-US" sz="1200" dirty="0">
                <a:solidFill>
                  <a:prstClr val="black"/>
                </a:solidFill>
              </a:rPr>
              <a:t>Adjustment Type: Pneumatic</a:t>
            </a:r>
          </a:p>
          <a:p>
            <a:r>
              <a:rPr lang="en-US" sz="1200" dirty="0">
                <a:solidFill>
                  <a:prstClr val="black"/>
                </a:solidFill>
              </a:rPr>
              <a:t>Top Material: Wood with PVC finish</a:t>
            </a:r>
          </a:p>
          <a:p>
            <a:r>
              <a:rPr lang="en-US" sz="1200" dirty="0">
                <a:solidFill>
                  <a:prstClr val="black"/>
                </a:solidFill>
              </a:rPr>
              <a:t>Top Color: </a:t>
            </a:r>
            <a:r>
              <a:rPr lang="en-US" sz="1200" dirty="0" smtClean="0">
                <a:solidFill>
                  <a:prstClr val="black"/>
                </a:solidFill>
              </a:rPr>
              <a:t>White</a:t>
            </a:r>
            <a:endParaRPr lang="en-US" sz="1200" dirty="0">
              <a:solidFill>
                <a:prstClr val="black"/>
              </a:solidFill>
            </a:endParaRPr>
          </a:p>
          <a:p>
            <a:r>
              <a:rPr lang="en-US" sz="1200" dirty="0">
                <a:solidFill>
                  <a:prstClr val="black"/>
                </a:solidFill>
              </a:rPr>
              <a:t>Frame Material: Steel </a:t>
            </a:r>
          </a:p>
          <a:p>
            <a:r>
              <a:rPr lang="en-US" sz="1200" dirty="0">
                <a:solidFill>
                  <a:prstClr val="black"/>
                </a:solidFill>
              </a:rPr>
              <a:t>Frame Color: </a:t>
            </a:r>
            <a:r>
              <a:rPr lang="en-US" sz="1200" dirty="0" smtClean="0">
                <a:solidFill>
                  <a:prstClr val="black"/>
                </a:solidFill>
              </a:rPr>
              <a:t>White</a:t>
            </a:r>
            <a:endParaRPr lang="en-US" sz="1200" dirty="0">
              <a:solidFill>
                <a:prstClr val="black"/>
              </a:solidFill>
            </a:endParaRPr>
          </a:p>
        </p:txBody>
      </p:sp>
      <p:sp>
        <p:nvSpPr>
          <p:cNvPr id="15" name="Rectangle 14"/>
          <p:cNvSpPr/>
          <p:nvPr/>
        </p:nvSpPr>
        <p:spPr>
          <a:xfrm>
            <a:off x="4572000" y="1076254"/>
            <a:ext cx="4572000"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XL Sit-Stand Mobile Desk with Cup </a:t>
            </a:r>
            <a:r>
              <a:rPr lang="en-US" sz="2000" dirty="0" smtClean="0">
                <a:solidFill>
                  <a:prstClr val="black"/>
                </a:solidFill>
                <a:latin typeface="Calibri Light" panose="020F0302020204030204" pitchFamily="34" charset="0"/>
                <a:cs typeface="Arial" panose="020B0604020202020204" pitchFamily="34" charset="0"/>
              </a:rPr>
              <a:t>Holder, White</a:t>
            </a:r>
            <a:endParaRPr lang="en-US" sz="2000" dirty="0">
              <a:solidFill>
                <a:prstClr val="black"/>
              </a:solidFill>
              <a:latin typeface="Calibri Light" panose="020F0302020204030204" pitchFamily="34" charset="0"/>
              <a:cs typeface="Arial" panose="020B0604020202020204" pitchFamily="34"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7886" y="5197864"/>
            <a:ext cx="1659737" cy="1659737"/>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3561" y="5198057"/>
            <a:ext cx="1658983" cy="1658983"/>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5017" y="5197864"/>
            <a:ext cx="1658983" cy="1659737"/>
          </a:xfrm>
          <a:prstGeom prst="rect">
            <a:avLst/>
          </a:prstGeom>
        </p:spPr>
      </p:pic>
    </p:spTree>
    <p:extLst>
      <p:ext uri="{BB962C8B-B14F-4D97-AF65-F5344CB8AC3E}">
        <p14:creationId xmlns:p14="http://schemas.microsoft.com/office/powerpoint/2010/main" val="31137218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7964" b="21067"/>
          <a:stretch/>
        </p:blipFill>
        <p:spPr>
          <a:xfrm>
            <a:off x="76200" y="5300035"/>
            <a:ext cx="3989558" cy="838311"/>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16225" t="9375" r="11899" b="6534"/>
          <a:stretch/>
        </p:blipFill>
        <p:spPr>
          <a:xfrm>
            <a:off x="416056" y="1426785"/>
            <a:ext cx="3249410" cy="3801680"/>
          </a:xfrm>
          <a:prstGeom prst="rect">
            <a:avLst/>
          </a:prstGeom>
        </p:spPr>
      </p:pic>
      <p:cxnSp>
        <p:nvCxnSpPr>
          <p:cNvPr id="4" name="Straight Arrow Connector 3"/>
          <p:cNvCxnSpPr/>
          <p:nvPr/>
        </p:nvCxnSpPr>
        <p:spPr>
          <a:xfrm flipH="1" flipV="1">
            <a:off x="2362089" y="2508975"/>
            <a:ext cx="479453" cy="461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472210" y="2970221"/>
            <a:ext cx="785793" cy="230832"/>
          </a:xfrm>
          <a:prstGeom prst="rect">
            <a:avLst/>
          </a:prstGeom>
          <a:noFill/>
        </p:spPr>
        <p:txBody>
          <a:bodyPr wrap="none" rtlCol="0">
            <a:spAutoFit/>
          </a:bodyPr>
          <a:lstStyle/>
          <a:p>
            <a:r>
              <a:rPr lang="en-US" sz="900" dirty="0"/>
              <a:t>Hanger hook</a:t>
            </a:r>
          </a:p>
        </p:txBody>
      </p:sp>
      <p:sp>
        <p:nvSpPr>
          <p:cNvPr id="11" name="Rectangle 10"/>
          <p:cNvSpPr/>
          <p:nvPr/>
        </p:nvSpPr>
        <p:spPr>
          <a:xfrm>
            <a:off x="6426065" y="14514"/>
            <a:ext cx="2717935"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a:t>
            </a:r>
            <a:r>
              <a:rPr lang="en-US" sz="1400" dirty="0" smtClean="0">
                <a:solidFill>
                  <a:prstClr val="black"/>
                </a:solidFill>
                <a:latin typeface="Calibri Light" panose="020F0302020204030204" pitchFamily="34" charset="0"/>
                <a:cs typeface="Arial" panose="020B0604020202020204" pitchFamily="34" charset="0"/>
              </a:rPr>
              <a:t>OFF6503</a:t>
            </a:r>
            <a:endParaRPr lang="en-US" sz="1400" dirty="0">
              <a:solidFill>
                <a:prstClr val="black"/>
              </a:solidFill>
              <a:latin typeface="Calibri Light" panose="020F0302020204030204" pitchFamily="34" charset="0"/>
              <a:cs typeface="Arial" panose="020B0604020202020204" pitchFamily="34" charset="0"/>
            </a:endParaRPr>
          </a:p>
          <a:p>
            <a:pPr marL="0" lvl="1" algn="r"/>
            <a:r>
              <a:rPr lang="en-US" sz="1400" dirty="0">
                <a:solidFill>
                  <a:prstClr val="black"/>
                </a:solidFill>
                <a:latin typeface="Calibri Light" panose="020F0302020204030204" pitchFamily="34" charset="0"/>
                <a:cs typeface="Arial" panose="020B0604020202020204" pitchFamily="34" charset="0"/>
              </a:rPr>
              <a:t>MSRP: $159.99</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2" name="Rectangle 11"/>
          <p:cNvSpPr/>
          <p:nvPr/>
        </p:nvSpPr>
        <p:spPr>
          <a:xfrm>
            <a:off x="4572000" y="1076254"/>
            <a:ext cx="4572000"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XL Sit-Stand Mobile Desk with Cup </a:t>
            </a:r>
            <a:r>
              <a:rPr lang="en-US" sz="2000" dirty="0" smtClean="0">
                <a:solidFill>
                  <a:prstClr val="black"/>
                </a:solidFill>
                <a:latin typeface="Calibri Light" panose="020F0302020204030204" pitchFamily="34" charset="0"/>
                <a:cs typeface="Arial" panose="020B0604020202020204" pitchFamily="34" charset="0"/>
              </a:rPr>
              <a:t>Holder, Black</a:t>
            </a:r>
            <a:endParaRPr lang="en-US" sz="2000" dirty="0">
              <a:solidFill>
                <a:prstClr val="black"/>
              </a:solidFill>
              <a:latin typeface="Calibri Light" panose="020F0302020204030204" pitchFamily="34" charset="0"/>
              <a:cs typeface="Arial" panose="020B0604020202020204" pitchFamily="34" charset="0"/>
            </a:endParaRPr>
          </a:p>
        </p:txBody>
      </p:sp>
      <p:sp>
        <p:nvSpPr>
          <p:cNvPr id="15" name="Rectangle 14"/>
          <p:cNvSpPr/>
          <p:nvPr/>
        </p:nvSpPr>
        <p:spPr>
          <a:xfrm>
            <a:off x="5117169" y="1822077"/>
            <a:ext cx="3784602" cy="3323987"/>
          </a:xfrm>
          <a:prstGeom prst="rect">
            <a:avLst/>
          </a:prstGeom>
        </p:spPr>
        <p:txBody>
          <a:bodyPr wrap="square">
            <a:spAutoFit/>
          </a:bodyPr>
          <a:lstStyle/>
          <a:p>
            <a:r>
              <a:rPr lang="en-US" sz="1400" dirty="0">
                <a:solidFill>
                  <a:prstClr val="black"/>
                </a:solidFill>
                <a:latin typeface="Calibri Light" panose="020F0302020204030204" pitchFamily="34" charset="0"/>
              </a:rPr>
              <a:t>Features</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Large tabletop with spill-proof PVC laminate finish</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Quick </a:t>
            </a:r>
            <a:r>
              <a:rPr lang="en-US" sz="1200" dirty="0" smtClean="0">
                <a:solidFill>
                  <a:prstClr val="black"/>
                </a:solidFill>
                <a:latin typeface="Calibri" panose="020F0502020204030204" pitchFamily="34" charset="0"/>
              </a:rPr>
              <a:t>adjustment </a:t>
            </a:r>
            <a:r>
              <a:rPr lang="en-US" sz="1200" dirty="0">
                <a:solidFill>
                  <a:prstClr val="black"/>
                </a:solidFill>
                <a:latin typeface="Calibri" panose="020F0502020204030204" pitchFamily="34" charset="0"/>
              </a:rPr>
              <a:t>with a squeeze of the AIRLIFT lever</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Hanger hook for backpacks, bags and purses</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Built-in cup holder and storage tray </a:t>
            </a:r>
            <a:r>
              <a:rPr lang="en-US" sz="1200" dirty="0" smtClean="0">
                <a:solidFill>
                  <a:prstClr val="black"/>
                </a:solidFill>
                <a:latin typeface="Calibri" panose="020F0502020204030204" pitchFamily="34" charset="0"/>
              </a:rPr>
              <a:t> </a:t>
            </a:r>
            <a:endParaRPr lang="en-US" sz="1200" dirty="0">
              <a:solidFill>
                <a:prstClr val="black"/>
              </a:solidFill>
              <a:latin typeface="Calibri" panose="020F0502020204030204" pitchFamily="34" charset="0"/>
            </a:endParaRPr>
          </a:p>
          <a:p>
            <a:pPr marL="171450" indent="-171450">
              <a:buFont typeface="Arial" panose="020B0604020202020204" pitchFamily="34" charset="0"/>
              <a:buChar char="•"/>
            </a:pPr>
            <a:r>
              <a:rPr lang="en-US" sz="1200" dirty="0">
                <a:solidFill>
                  <a:prstClr val="black"/>
                </a:solidFill>
                <a:latin typeface="Calibri" panose="020F0502020204030204" pitchFamily="34" charset="0"/>
              </a:rPr>
              <a:t>Steel construction for strength and durability </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Large casters (2 locking) for smooth-gliding mobility</a:t>
            </a:r>
          </a:p>
          <a:p>
            <a:pPr marL="171450" indent="-171450">
              <a:buFont typeface="Arial" panose="020B0604020202020204" pitchFamily="34" charset="0"/>
              <a:buChar char="•"/>
            </a:pPr>
            <a:r>
              <a:rPr lang="en-US" sz="1200" dirty="0">
                <a:solidFill>
                  <a:prstClr val="black"/>
                </a:solidFill>
                <a:latin typeface="Calibri" panose="020F0502020204030204" pitchFamily="34" charset="0"/>
              </a:rPr>
              <a:t>Weight capacity: 33 lbs.</a:t>
            </a:r>
          </a:p>
          <a:p>
            <a:endParaRPr lang="en-US" sz="1400" dirty="0" smtClean="0">
              <a:solidFill>
                <a:prstClr val="black"/>
              </a:solidFill>
              <a:latin typeface="Calibri Light" panose="020F0302020204030204" pitchFamily="34" charset="0"/>
            </a:endParaRPr>
          </a:p>
          <a:p>
            <a:r>
              <a:rPr lang="en-US" sz="1400" dirty="0" smtClean="0">
                <a:solidFill>
                  <a:prstClr val="black"/>
                </a:solidFill>
                <a:latin typeface="Calibri Light" panose="020F0302020204030204" pitchFamily="34" charset="0"/>
              </a:rPr>
              <a:t>Specifications</a:t>
            </a:r>
          </a:p>
          <a:p>
            <a:r>
              <a:rPr lang="en-US" sz="1200" dirty="0" smtClean="0">
                <a:solidFill>
                  <a:prstClr val="black"/>
                </a:solidFill>
              </a:rPr>
              <a:t>Overall </a:t>
            </a:r>
            <a:r>
              <a:rPr lang="en-US" sz="1200" dirty="0">
                <a:solidFill>
                  <a:prstClr val="black"/>
                </a:solidFill>
              </a:rPr>
              <a:t>Size: 25.6" W x 21.6" D (30" to 45.6" H)</a:t>
            </a:r>
          </a:p>
          <a:p>
            <a:r>
              <a:rPr lang="en-US" sz="1200" dirty="0">
                <a:solidFill>
                  <a:prstClr val="black"/>
                </a:solidFill>
              </a:rPr>
              <a:t>Height Adjustment Range: 30" to 45.6" H</a:t>
            </a:r>
          </a:p>
          <a:p>
            <a:r>
              <a:rPr lang="en-US" sz="1200" dirty="0">
                <a:solidFill>
                  <a:prstClr val="black"/>
                </a:solidFill>
              </a:rPr>
              <a:t>Adjustment Type: Pneumatic</a:t>
            </a:r>
          </a:p>
          <a:p>
            <a:r>
              <a:rPr lang="en-US" sz="1200" dirty="0">
                <a:solidFill>
                  <a:prstClr val="black"/>
                </a:solidFill>
              </a:rPr>
              <a:t>Top Material: Wood with PVC finish</a:t>
            </a:r>
          </a:p>
          <a:p>
            <a:r>
              <a:rPr lang="en-US" sz="1200" dirty="0">
                <a:solidFill>
                  <a:prstClr val="black"/>
                </a:solidFill>
              </a:rPr>
              <a:t>Top Color: Black</a:t>
            </a:r>
          </a:p>
          <a:p>
            <a:r>
              <a:rPr lang="en-US" sz="1200" dirty="0">
                <a:solidFill>
                  <a:prstClr val="black"/>
                </a:solidFill>
              </a:rPr>
              <a:t>Frame Material: Steel </a:t>
            </a:r>
          </a:p>
          <a:p>
            <a:r>
              <a:rPr lang="en-US" sz="1200" dirty="0">
                <a:solidFill>
                  <a:prstClr val="black"/>
                </a:solidFill>
              </a:rPr>
              <a:t>Frame Color: </a:t>
            </a:r>
            <a:r>
              <a:rPr lang="en-US" sz="1200" dirty="0" smtClean="0">
                <a:solidFill>
                  <a:prstClr val="black"/>
                </a:solidFill>
              </a:rPr>
              <a:t>Black</a:t>
            </a:r>
            <a:endParaRPr lang="en-US" sz="1200" dirty="0">
              <a:solidFill>
                <a:prstClr val="black"/>
              </a:solidFill>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5356" y="5171444"/>
            <a:ext cx="1686166" cy="168655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67050" y="5171256"/>
            <a:ext cx="1685977" cy="1686743"/>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71522" y="5172022"/>
            <a:ext cx="1685977" cy="1685977"/>
          </a:xfrm>
          <a:prstGeom prst="rect">
            <a:avLst/>
          </a:prstGeom>
        </p:spPr>
      </p:pic>
    </p:spTree>
    <p:extLst>
      <p:ext uri="{BB962C8B-B14F-4D97-AF65-F5344CB8AC3E}">
        <p14:creationId xmlns:p14="http://schemas.microsoft.com/office/powerpoint/2010/main" val="37619528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426065" y="0"/>
            <a:ext cx="2717935"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a:t>
            </a:r>
            <a:r>
              <a:rPr lang="en-US" sz="1400" dirty="0" smtClean="0">
                <a:solidFill>
                  <a:prstClr val="black"/>
                </a:solidFill>
                <a:latin typeface="Calibri Light" panose="020F0302020204030204" pitchFamily="34" charset="0"/>
                <a:cs typeface="Arial" panose="020B0604020202020204" pitchFamily="34" charset="0"/>
              </a:rPr>
              <a:t>OFF65905</a:t>
            </a:r>
            <a:endParaRPr lang="en-US" sz="1400" dirty="0">
              <a:solidFill>
                <a:prstClr val="black"/>
              </a:solidFill>
              <a:latin typeface="Calibri Light" panose="020F0302020204030204" pitchFamily="34" charset="0"/>
              <a:cs typeface="Arial" panose="020B0604020202020204" pitchFamily="34" charset="0"/>
            </a:endParaRPr>
          </a:p>
          <a:p>
            <a:pPr marL="0" lvl="1" algn="r"/>
            <a:r>
              <a:rPr lang="en-US" sz="1400" dirty="0">
                <a:solidFill>
                  <a:prstClr val="black"/>
                </a:solidFill>
                <a:latin typeface="Calibri Light" panose="020F0302020204030204" pitchFamily="34" charset="0"/>
                <a:cs typeface="Arial" panose="020B0604020202020204" pitchFamily="34" charset="0"/>
              </a:rPr>
              <a:t>MSRP: $199.99</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4" name="Rectangle 13"/>
          <p:cNvSpPr/>
          <p:nvPr/>
        </p:nvSpPr>
        <p:spPr>
          <a:xfrm>
            <a:off x="5117169" y="1822077"/>
            <a:ext cx="3465128" cy="4093428"/>
          </a:xfrm>
          <a:prstGeom prst="rect">
            <a:avLst/>
          </a:prstGeom>
        </p:spPr>
        <p:txBody>
          <a:bodyPr wrap="square">
            <a:spAutoFit/>
          </a:bodyPr>
          <a:lstStyle/>
          <a:p>
            <a:pPr lvl="0"/>
            <a:r>
              <a:rPr lang="en-US" sz="1600" dirty="0">
                <a:solidFill>
                  <a:prstClr val="black"/>
                </a:solidFill>
                <a:latin typeface="Calibri Light" panose="020F0302020204030204" pitchFamily="34" charset="0"/>
                <a:cs typeface="Arial" panose="020B0604020202020204" pitchFamily="34" charset="0"/>
              </a:rPr>
              <a:t>Features</a:t>
            </a:r>
          </a:p>
          <a:p>
            <a:pPr marL="171446" lvl="0" indent="-171446">
              <a:buFont typeface="Arial" panose="020B0604020202020204" pitchFamily="34" charset="0"/>
              <a:buChar char="•"/>
            </a:pPr>
            <a:r>
              <a:rPr lang="en-US" sz="1200" dirty="0">
                <a:solidFill>
                  <a:prstClr val="black"/>
                </a:solidFill>
              </a:rPr>
              <a:t>Offset cylinder for convenient over-the-bed use and with other </a:t>
            </a:r>
            <a:r>
              <a:rPr lang="en-US" sz="1200" dirty="0" smtClean="0">
                <a:solidFill>
                  <a:prstClr val="black"/>
                </a:solidFill>
              </a:rPr>
              <a:t>furniture</a:t>
            </a:r>
            <a:endParaRPr lang="en-US" sz="1200" dirty="0">
              <a:solidFill>
                <a:prstClr val="black"/>
              </a:solidFill>
            </a:endParaRPr>
          </a:p>
          <a:p>
            <a:pPr marL="171446" lvl="0" indent="-171446">
              <a:buFont typeface="Arial" panose="020B0604020202020204" pitchFamily="34" charset="0"/>
              <a:buChar char="•"/>
            </a:pPr>
            <a:r>
              <a:rPr lang="en-US" sz="1200" dirty="0">
                <a:solidFill>
                  <a:prstClr val="black"/>
                </a:solidFill>
              </a:rPr>
              <a:t>Quick and effortless AIRLIFT adjustment with the squeeze of a lever</a:t>
            </a:r>
          </a:p>
          <a:p>
            <a:pPr marL="171446" lvl="0" indent="-171446">
              <a:buFont typeface="Arial" panose="020B0604020202020204" pitchFamily="34" charset="0"/>
              <a:buChar char="•"/>
            </a:pPr>
            <a:r>
              <a:rPr lang="en-US" sz="1200" dirty="0">
                <a:solidFill>
                  <a:prstClr val="black"/>
                </a:solidFill>
              </a:rPr>
              <a:t>Durable, spill-proof, easy-to-clean PVC </a:t>
            </a:r>
            <a:r>
              <a:rPr lang="en-US" sz="1200" dirty="0" smtClean="0">
                <a:solidFill>
                  <a:prstClr val="black"/>
                </a:solidFill>
              </a:rPr>
              <a:t>laminate</a:t>
            </a:r>
            <a:endParaRPr lang="en-US" sz="1200" dirty="0">
              <a:solidFill>
                <a:prstClr val="black"/>
              </a:solidFill>
            </a:endParaRPr>
          </a:p>
          <a:p>
            <a:pPr marL="171446" lvl="0" indent="-171446">
              <a:buFont typeface="Arial" panose="020B0604020202020204" pitchFamily="34" charset="0"/>
              <a:buChar char="•"/>
            </a:pPr>
            <a:r>
              <a:rPr lang="en-US" sz="1200" dirty="0">
                <a:solidFill>
                  <a:prstClr val="black"/>
                </a:solidFill>
              </a:rPr>
              <a:t>Beveled edges for ergonomic comfort and a modern aesthetic</a:t>
            </a:r>
          </a:p>
          <a:p>
            <a:pPr marL="171446" lvl="0" indent="-171446">
              <a:buFont typeface="Arial" panose="020B0604020202020204" pitchFamily="34" charset="0"/>
              <a:buChar char="•"/>
            </a:pPr>
            <a:r>
              <a:rPr lang="en-US" sz="1200" dirty="0">
                <a:solidFill>
                  <a:prstClr val="black"/>
                </a:solidFill>
              </a:rPr>
              <a:t>Steel construction for strength and durability </a:t>
            </a:r>
          </a:p>
          <a:p>
            <a:pPr marL="171446" lvl="0" indent="-171446">
              <a:buFont typeface="Arial" panose="020B0604020202020204" pitchFamily="34" charset="0"/>
              <a:buChar char="•"/>
            </a:pPr>
            <a:r>
              <a:rPr lang="en-US" sz="1200" dirty="0">
                <a:solidFill>
                  <a:prstClr val="black"/>
                </a:solidFill>
              </a:rPr>
              <a:t>Low profile base with small casters (2 locking) for smooth-gliding mobility</a:t>
            </a:r>
          </a:p>
          <a:p>
            <a:pPr marL="171446" lvl="0" indent="-171446">
              <a:buFont typeface="Arial" panose="020B0604020202020204" pitchFamily="34" charset="0"/>
              <a:buChar char="•"/>
            </a:pPr>
            <a:r>
              <a:rPr lang="en-US" sz="1200" dirty="0">
                <a:solidFill>
                  <a:prstClr val="black"/>
                </a:solidFill>
              </a:rPr>
              <a:t>Weight capacity: 33 lbs.</a:t>
            </a:r>
          </a:p>
          <a:p>
            <a:pPr lvl="0"/>
            <a:endParaRPr lang="en-US" sz="1200" dirty="0">
              <a:solidFill>
                <a:prstClr val="black"/>
              </a:solidFill>
              <a:cs typeface="Arial" panose="020B0604020202020204" pitchFamily="34" charset="0"/>
            </a:endParaRPr>
          </a:p>
          <a:p>
            <a:pPr lvl="0"/>
            <a:r>
              <a:rPr lang="en-US" sz="1600" dirty="0">
                <a:solidFill>
                  <a:prstClr val="black"/>
                </a:solidFill>
                <a:latin typeface="Calibri Light" panose="020F0302020204030204" pitchFamily="34" charset="0"/>
                <a:cs typeface="Arial" panose="020B0604020202020204" pitchFamily="34" charset="0"/>
              </a:rPr>
              <a:t>Specifications</a:t>
            </a:r>
          </a:p>
          <a:p>
            <a:pPr lvl="0"/>
            <a:r>
              <a:rPr lang="en-US" sz="1200" dirty="0">
                <a:solidFill>
                  <a:prstClr val="black"/>
                </a:solidFill>
              </a:rPr>
              <a:t>Overall Size: 30" W x 19" D (24.4" to 37.2" H)</a:t>
            </a:r>
          </a:p>
          <a:p>
            <a:pPr lvl="0"/>
            <a:r>
              <a:rPr lang="en-US" sz="1200" dirty="0">
                <a:solidFill>
                  <a:prstClr val="black"/>
                </a:solidFill>
              </a:rPr>
              <a:t>Height Adjustment Range: 24.4" to 37.2" H</a:t>
            </a:r>
          </a:p>
          <a:p>
            <a:pPr lvl="0"/>
            <a:r>
              <a:rPr lang="en-US" sz="1200" dirty="0">
                <a:solidFill>
                  <a:prstClr val="black"/>
                </a:solidFill>
              </a:rPr>
              <a:t>Adjustment Type: Pneumatic</a:t>
            </a:r>
          </a:p>
          <a:p>
            <a:pPr lvl="0"/>
            <a:r>
              <a:rPr lang="en-US" sz="1200" dirty="0">
                <a:solidFill>
                  <a:prstClr val="black"/>
                </a:solidFill>
              </a:rPr>
              <a:t>Top Material: Wood with PVC finish</a:t>
            </a:r>
          </a:p>
          <a:p>
            <a:pPr lvl="0"/>
            <a:r>
              <a:rPr lang="en-US" sz="1200" dirty="0">
                <a:solidFill>
                  <a:prstClr val="black"/>
                </a:solidFill>
              </a:rPr>
              <a:t>Top Color: White</a:t>
            </a:r>
          </a:p>
          <a:p>
            <a:pPr lvl="0"/>
            <a:r>
              <a:rPr lang="en-US" sz="1200" dirty="0">
                <a:solidFill>
                  <a:prstClr val="black"/>
                </a:solidFill>
              </a:rPr>
              <a:t>Frame Material: Steel </a:t>
            </a:r>
          </a:p>
          <a:p>
            <a:pPr lvl="0"/>
            <a:r>
              <a:rPr lang="en-US" sz="1200" dirty="0">
                <a:solidFill>
                  <a:prstClr val="black"/>
                </a:solidFill>
              </a:rPr>
              <a:t>Frame Color: White</a:t>
            </a:r>
          </a:p>
        </p:txBody>
      </p:sp>
      <p:sp>
        <p:nvSpPr>
          <p:cNvPr id="15" name="Rectangle 14"/>
          <p:cNvSpPr/>
          <p:nvPr/>
        </p:nvSpPr>
        <p:spPr>
          <a:xfrm>
            <a:off x="4572000" y="1076254"/>
            <a:ext cx="4572000" cy="1323439"/>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a:t>
            </a:r>
            <a:r>
              <a:rPr lang="en-US" sz="2000" dirty="0" err="1">
                <a:solidFill>
                  <a:prstClr val="black"/>
                </a:solidFill>
                <a:latin typeface="Calibri Light" panose="020F0302020204030204" pitchFamily="34" charset="0"/>
                <a:cs typeface="Arial" panose="020B0604020202020204" pitchFamily="34" charset="0"/>
              </a:rPr>
              <a:t>Overbed</a:t>
            </a:r>
            <a:r>
              <a:rPr lang="en-US" sz="2000" dirty="0">
                <a:solidFill>
                  <a:prstClr val="black"/>
                </a:solidFill>
                <a:latin typeface="Calibri Light" panose="020F0302020204030204" pitchFamily="34" charset="0"/>
                <a:cs typeface="Arial" panose="020B0604020202020204" pitchFamily="34" charset="0"/>
              </a:rPr>
              <a:t> Medical Pneumatic Adjustable </a:t>
            </a:r>
            <a:r>
              <a:rPr lang="en-US" sz="2000" dirty="0" smtClean="0">
                <a:solidFill>
                  <a:prstClr val="black"/>
                </a:solidFill>
                <a:latin typeface="Calibri Light" panose="020F0302020204030204" pitchFamily="34" charset="0"/>
                <a:cs typeface="Arial" panose="020B0604020202020204" pitchFamily="34" charset="0"/>
              </a:rPr>
              <a:t>Table, White</a:t>
            </a:r>
            <a:endParaRPr lang="en-US" sz="2000" dirty="0">
              <a:solidFill>
                <a:prstClr val="black"/>
              </a:solidFill>
              <a:latin typeface="Calibri Light" panose="020F0302020204030204" pitchFamily="34" charset="0"/>
              <a:cs typeface="Arial" panose="020B0604020202020204" pitchFamily="34" charset="0"/>
            </a:endParaRPr>
          </a:p>
          <a:p>
            <a:endParaRPr lang="en-US" sz="2000" dirty="0">
              <a:solidFill>
                <a:prstClr val="black"/>
              </a:solidFill>
              <a:latin typeface="Calibri Light" panose="020F0302020204030204" pitchFamily="34" charset="0"/>
              <a:cs typeface="Arial" panose="020B0604020202020204" pitchFamily="34" charset="0"/>
            </a:endParaRPr>
          </a:p>
          <a:p>
            <a:r>
              <a:rPr lang="en-US" sz="2000" dirty="0">
                <a:solidFill>
                  <a:prstClr val="black"/>
                </a:solidFill>
                <a:latin typeface="Calibri Light" panose="020F0302020204030204" pitchFamily="34" charset="0"/>
                <a:cs typeface="Arial" panose="020B0604020202020204" pitchFamily="34" charset="0"/>
              </a:rPr>
              <a:t> </a:t>
            </a: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7918" t="13341" r="8272" b="8088"/>
          <a:stretch/>
        </p:blipFill>
        <p:spPr>
          <a:xfrm>
            <a:off x="101267" y="1549673"/>
            <a:ext cx="4530604" cy="4822901"/>
          </a:xfrm>
          <a:prstGeom prst="rect">
            <a:avLst/>
          </a:prstGeom>
        </p:spPr>
      </p:pic>
    </p:spTree>
    <p:extLst>
      <p:ext uri="{BB962C8B-B14F-4D97-AF65-F5344CB8AC3E}">
        <p14:creationId xmlns:p14="http://schemas.microsoft.com/office/powerpoint/2010/main" val="15640816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071264061"/>
              </p:ext>
            </p:extLst>
          </p:nvPr>
        </p:nvGraphicFramePr>
        <p:xfrm>
          <a:off x="749672" y="1558878"/>
          <a:ext cx="1964177" cy="3695555"/>
        </p:xfrm>
        <a:graphic>
          <a:graphicData uri="http://schemas.openxmlformats.org/presentationml/2006/ole">
            <mc:AlternateContent xmlns:mc="http://schemas.openxmlformats.org/markup-compatibility/2006">
              <mc:Choice xmlns:v="urn:schemas-microsoft-com:vml" Requires="v">
                <p:oleObj spid="_x0000_s2068" r:id="rId4" imgW="20710800" imgH="38958480" progId="">
                  <p:embed/>
                </p:oleObj>
              </mc:Choice>
              <mc:Fallback>
                <p:oleObj r:id="rId4" imgW="20710800" imgH="38958480" progId="">
                  <p:embed/>
                  <p:pic>
                    <p:nvPicPr>
                      <p:cNvPr id="0" name=""/>
                      <p:cNvPicPr/>
                      <p:nvPr/>
                    </p:nvPicPr>
                    <p:blipFill>
                      <a:blip r:embed="rId5"/>
                      <a:stretch>
                        <a:fillRect/>
                      </a:stretch>
                    </p:blipFill>
                    <p:spPr>
                      <a:xfrm>
                        <a:off x="749672" y="1558878"/>
                        <a:ext cx="1964177" cy="3695555"/>
                      </a:xfrm>
                      <a:prstGeom prst="rect">
                        <a:avLst/>
                      </a:prstGeom>
                    </p:spPr>
                  </p:pic>
                </p:oleObj>
              </mc:Fallback>
            </mc:AlternateContent>
          </a:graphicData>
        </a:graphic>
      </p:graphicFrame>
      <p:pic>
        <p:nvPicPr>
          <p:cNvPr id="12" name="Picture 1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13849" y="1272748"/>
            <a:ext cx="1459631" cy="1946174"/>
          </a:xfrm>
          <a:prstGeom prst="rect">
            <a:avLst/>
          </a:prstGeom>
        </p:spPr>
      </p:pic>
      <p:pic>
        <p:nvPicPr>
          <p:cNvPr id="13" name="Picture 1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13849" y="3406655"/>
            <a:ext cx="1459631" cy="1946174"/>
          </a:xfrm>
          <a:prstGeom prst="rect">
            <a:avLst/>
          </a:prstGeom>
        </p:spPr>
      </p:pic>
      <p:pic>
        <p:nvPicPr>
          <p:cNvPr id="6" name="Picture 5"/>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0" y="6135719"/>
            <a:ext cx="1582432" cy="728283"/>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3193071" y="6071013"/>
            <a:ext cx="1616446" cy="788703"/>
          </a:xfrm>
          <a:prstGeom prst="rect">
            <a:avLst/>
          </a:prstGeom>
        </p:spPr>
      </p:pic>
      <p:pic>
        <p:nvPicPr>
          <p:cNvPr id="11" name="Picture 10"/>
          <p:cNvPicPr>
            <a:picLocks noChangeAspect="1"/>
          </p:cNvPicPr>
          <p:nvPr/>
        </p:nvPicPr>
        <p:blipFill rotWithShape="1">
          <a:blip r:embed="rId10" cstate="print">
            <a:extLst>
              <a:ext uri="{28A0092B-C50C-407E-A947-70E740481C1C}">
                <a14:useLocalDpi xmlns:a14="http://schemas.microsoft.com/office/drawing/2010/main" val="0"/>
              </a:ext>
            </a:extLst>
          </a:blip>
          <a:srcRect b="2684"/>
          <a:stretch/>
        </p:blipFill>
        <p:spPr>
          <a:xfrm>
            <a:off x="1639402" y="6117140"/>
            <a:ext cx="1553671" cy="738269"/>
          </a:xfrm>
          <a:prstGeom prst="rect">
            <a:avLst/>
          </a:prstGeom>
        </p:spPr>
      </p:pic>
      <p:sp>
        <p:nvSpPr>
          <p:cNvPr id="14" name="Rectangle 13"/>
          <p:cNvSpPr/>
          <p:nvPr/>
        </p:nvSpPr>
        <p:spPr>
          <a:xfrm>
            <a:off x="6426065" y="0"/>
            <a:ext cx="2717935" cy="523220"/>
          </a:xfrm>
          <a:prstGeom prst="rect">
            <a:avLst/>
          </a:prstGeom>
        </p:spPr>
        <p:txBody>
          <a:bodyPr wrap="square">
            <a:spAutoFit/>
          </a:bodyPr>
          <a:lstStyle/>
          <a:p>
            <a:pPr marL="0" lvl="1" algn="r"/>
            <a:r>
              <a:rPr lang="en-US" sz="1400" dirty="0">
                <a:solidFill>
                  <a:prstClr val="black"/>
                </a:solidFill>
                <a:latin typeface="Calibri Light" panose="020F0302020204030204" pitchFamily="34" charset="0"/>
                <a:cs typeface="Arial" panose="020B0604020202020204" pitchFamily="34" charset="0"/>
              </a:rPr>
              <a:t>Model: </a:t>
            </a:r>
            <a:r>
              <a:rPr lang="en-US" sz="1400" dirty="0" smtClean="0">
                <a:solidFill>
                  <a:prstClr val="black"/>
                </a:solidFill>
                <a:latin typeface="Calibri Light" panose="020F0302020204030204" pitchFamily="34" charset="0"/>
                <a:cs typeface="Arial" panose="020B0604020202020204" pitchFamily="34" charset="0"/>
              </a:rPr>
              <a:t>OFF65906/7/8</a:t>
            </a:r>
            <a:endParaRPr lang="en-US" sz="1400" dirty="0">
              <a:solidFill>
                <a:prstClr val="black"/>
              </a:solidFill>
              <a:latin typeface="Calibri Light" panose="020F0302020204030204" pitchFamily="34" charset="0"/>
              <a:cs typeface="Arial" panose="020B0604020202020204" pitchFamily="34" charset="0"/>
            </a:endParaRPr>
          </a:p>
          <a:p>
            <a:pPr marL="0" lvl="1" algn="r"/>
            <a:r>
              <a:rPr lang="en-US" sz="1400" dirty="0">
                <a:solidFill>
                  <a:prstClr val="black"/>
                </a:solidFill>
                <a:latin typeface="Calibri Light" panose="020F0302020204030204" pitchFamily="34" charset="0"/>
                <a:cs typeface="Arial" panose="020B0604020202020204" pitchFamily="34" charset="0"/>
              </a:rPr>
              <a:t>MSRP: $99.99</a:t>
            </a:r>
          </a:p>
        </p:txBody>
      </p:sp>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6" name="Rectangle 15"/>
          <p:cNvSpPr/>
          <p:nvPr/>
        </p:nvSpPr>
        <p:spPr>
          <a:xfrm>
            <a:off x="5117169" y="2142571"/>
            <a:ext cx="3852660" cy="2923877"/>
          </a:xfrm>
          <a:prstGeom prst="rect">
            <a:avLst/>
          </a:prstGeom>
        </p:spPr>
        <p:txBody>
          <a:bodyPr wrap="square">
            <a:spAutoFit/>
          </a:bodyPr>
          <a:lstStyle/>
          <a:p>
            <a:pPr lvl="0"/>
            <a:r>
              <a:rPr lang="en-US" sz="1400" dirty="0">
                <a:solidFill>
                  <a:prstClr val="black"/>
                </a:solidFill>
                <a:latin typeface="Calibri Light" panose="020F0302020204030204" pitchFamily="34" charset="0"/>
                <a:cs typeface="Arial" panose="020B0604020202020204" pitchFamily="34" charset="0"/>
              </a:rPr>
              <a:t>Features</a:t>
            </a:r>
            <a:endParaRPr lang="en-US" sz="1600" dirty="0">
              <a:solidFill>
                <a:prstClr val="black"/>
              </a:solidFill>
              <a:latin typeface="Calibri Light" panose="020F0302020204030204" pitchFamily="34" charset="0"/>
              <a:cs typeface="Arial" panose="020B0604020202020204" pitchFamily="34" charset="0"/>
            </a:endParaRPr>
          </a:p>
          <a:p>
            <a:pPr marL="128585" lvl="0" indent="-128585">
              <a:buFont typeface="Arial" panose="020B0604020202020204" pitchFamily="34" charset="0"/>
              <a:buChar char="•"/>
            </a:pPr>
            <a:r>
              <a:rPr lang="en-US" sz="1200" dirty="0">
                <a:solidFill>
                  <a:prstClr val="black"/>
                </a:solidFill>
              </a:rPr>
              <a:t>Wobble up to 10° in any direction for active sitting </a:t>
            </a:r>
            <a:r>
              <a:rPr lang="en-US" sz="1200" dirty="0" smtClean="0">
                <a:solidFill>
                  <a:prstClr val="black"/>
                </a:solidFill>
              </a:rPr>
              <a:t> </a:t>
            </a:r>
            <a:endParaRPr lang="en-US" sz="1200" dirty="0">
              <a:solidFill>
                <a:prstClr val="black"/>
              </a:solidFill>
            </a:endParaRPr>
          </a:p>
          <a:p>
            <a:pPr marL="128585" lvl="0" indent="-128585">
              <a:buFont typeface="Arial" panose="020B0604020202020204" pitchFamily="34" charset="0"/>
              <a:buChar char="•"/>
            </a:pPr>
            <a:r>
              <a:rPr lang="en-US" sz="1200" dirty="0">
                <a:solidFill>
                  <a:prstClr val="black"/>
                </a:solidFill>
              </a:rPr>
              <a:t>Simply grab the AIRLIFT adjustment ring to lift and lower</a:t>
            </a:r>
          </a:p>
          <a:p>
            <a:pPr marL="128585" lvl="0" indent="-128585">
              <a:buFont typeface="Arial" panose="020B0604020202020204" pitchFamily="34" charset="0"/>
              <a:buChar char="•"/>
            </a:pPr>
            <a:r>
              <a:rPr lang="en-US" sz="1200" dirty="0">
                <a:solidFill>
                  <a:prstClr val="black"/>
                </a:solidFill>
              </a:rPr>
              <a:t>Supportive molded foam seat with 360</a:t>
            </a:r>
            <a:r>
              <a:rPr lang="en-US" sz="1200" b="1" dirty="0">
                <a:solidFill>
                  <a:prstClr val="black"/>
                </a:solidFill>
              </a:rPr>
              <a:t>°</a:t>
            </a:r>
            <a:r>
              <a:rPr lang="en-US" sz="1200" dirty="0">
                <a:solidFill>
                  <a:prstClr val="black"/>
                </a:solidFill>
              </a:rPr>
              <a:t> of swivel</a:t>
            </a:r>
          </a:p>
          <a:p>
            <a:pPr marL="128585" lvl="0" indent="-128585">
              <a:buFont typeface="Arial" panose="020B0604020202020204" pitchFamily="34" charset="0"/>
              <a:buChar char="•"/>
            </a:pPr>
            <a:r>
              <a:rPr lang="en-US" sz="1200" dirty="0">
                <a:solidFill>
                  <a:prstClr val="black"/>
                </a:solidFill>
              </a:rPr>
              <a:t>Large round base with non-slip bottom</a:t>
            </a:r>
          </a:p>
          <a:p>
            <a:pPr lvl="0"/>
            <a:endParaRPr lang="en-US" sz="1200" b="1" dirty="0">
              <a:solidFill>
                <a:prstClr val="black"/>
              </a:solidFill>
              <a:latin typeface="Calibri Light" panose="020F0302020204030204" pitchFamily="34" charset="0"/>
              <a:cs typeface="Arial" panose="020B0604020202020204" pitchFamily="34" charset="0"/>
            </a:endParaRPr>
          </a:p>
          <a:p>
            <a:pPr lvl="0"/>
            <a:r>
              <a:rPr lang="en-US" sz="1400" dirty="0">
                <a:solidFill>
                  <a:prstClr val="black"/>
                </a:solidFill>
                <a:latin typeface="Calibri Light" panose="020F0302020204030204" pitchFamily="34" charset="0"/>
                <a:cs typeface="Arial" panose="020B0604020202020204" pitchFamily="34" charset="0"/>
              </a:rPr>
              <a:t>Specifications</a:t>
            </a:r>
          </a:p>
          <a:p>
            <a:pPr lvl="0"/>
            <a:r>
              <a:rPr lang="en-US" sz="1200" dirty="0">
                <a:solidFill>
                  <a:prstClr val="black"/>
                </a:solidFill>
              </a:rPr>
              <a:t>Overall Size: 15.75" diameter x (20" to 28")</a:t>
            </a:r>
          </a:p>
          <a:p>
            <a:pPr lvl="0"/>
            <a:r>
              <a:rPr lang="en-US" sz="1200" dirty="0">
                <a:solidFill>
                  <a:prstClr val="black"/>
                </a:solidFill>
              </a:rPr>
              <a:t>Height Adjustment Range: 20" to 28"</a:t>
            </a:r>
          </a:p>
          <a:p>
            <a:pPr lvl="0"/>
            <a:r>
              <a:rPr lang="en-US" sz="1200" dirty="0">
                <a:solidFill>
                  <a:prstClr val="black"/>
                </a:solidFill>
              </a:rPr>
              <a:t>Adjustment Type: Pneumatic</a:t>
            </a:r>
          </a:p>
          <a:p>
            <a:pPr lvl="0"/>
            <a:r>
              <a:rPr lang="en-US" sz="1200" dirty="0">
                <a:solidFill>
                  <a:prstClr val="black"/>
                </a:solidFill>
              </a:rPr>
              <a:t>Seat Material: Molded Foam</a:t>
            </a:r>
          </a:p>
          <a:p>
            <a:pPr lvl="0"/>
            <a:r>
              <a:rPr lang="en-US" sz="1200" dirty="0">
                <a:solidFill>
                  <a:prstClr val="black"/>
                </a:solidFill>
              </a:rPr>
              <a:t>Seat Color: Black, Gray, Blue</a:t>
            </a:r>
          </a:p>
          <a:p>
            <a:pPr lvl="0"/>
            <a:r>
              <a:rPr lang="en-US" sz="1200" dirty="0">
                <a:solidFill>
                  <a:prstClr val="black"/>
                </a:solidFill>
              </a:rPr>
              <a:t>Frame material: PVC</a:t>
            </a:r>
          </a:p>
          <a:p>
            <a:pPr lvl="0"/>
            <a:r>
              <a:rPr lang="en-US" sz="1200" dirty="0">
                <a:solidFill>
                  <a:prstClr val="black"/>
                </a:solidFill>
              </a:rPr>
              <a:t>Frame Color: Black</a:t>
            </a:r>
          </a:p>
          <a:p>
            <a:pPr lvl="0"/>
            <a:r>
              <a:rPr lang="en-US" sz="1200" dirty="0">
                <a:solidFill>
                  <a:prstClr val="black"/>
                </a:solidFill>
              </a:rPr>
              <a:t>Weight capacity: 250 lbs</a:t>
            </a:r>
            <a:r>
              <a:rPr lang="en-US" sz="1200" dirty="0" smtClean="0">
                <a:solidFill>
                  <a:prstClr val="black"/>
                </a:solidFill>
              </a:rPr>
              <a:t>.</a:t>
            </a:r>
            <a:endParaRPr lang="en-US" sz="1200" dirty="0">
              <a:solidFill>
                <a:prstClr val="black"/>
              </a:solidFill>
            </a:endParaRPr>
          </a:p>
        </p:txBody>
      </p:sp>
      <p:sp>
        <p:nvSpPr>
          <p:cNvPr id="17" name="Rectangle 16"/>
          <p:cNvSpPr/>
          <p:nvPr/>
        </p:nvSpPr>
        <p:spPr>
          <a:xfrm>
            <a:off x="4572000" y="1076254"/>
            <a:ext cx="4572000" cy="1015663"/>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360 Sit-Stand Adjustable Ergonomic Active Balance Stool</a:t>
            </a:r>
          </a:p>
          <a:p>
            <a:r>
              <a:rPr lang="en-US" sz="2000" dirty="0">
                <a:solidFill>
                  <a:prstClr val="black"/>
                </a:solidFill>
                <a:latin typeface="Calibri Light" panose="020F0302020204030204" pitchFamily="34" charset="0"/>
                <a:cs typeface="Arial" panose="020B0604020202020204" pitchFamily="34" charset="0"/>
              </a:rPr>
              <a:t>Black, Gray, Blue</a:t>
            </a:r>
          </a:p>
        </p:txBody>
      </p:sp>
    </p:spTree>
    <p:extLst>
      <p:ext uri="{BB962C8B-B14F-4D97-AF65-F5344CB8AC3E}">
        <p14:creationId xmlns:p14="http://schemas.microsoft.com/office/powerpoint/2010/main" val="13969008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72980" y="4468082"/>
            <a:ext cx="2244189" cy="2244189"/>
          </a:xfrm>
          <a:prstGeom prst="rect">
            <a:avLst/>
          </a:prstGeom>
        </p:spPr>
      </p:pic>
      <p:pic>
        <p:nvPicPr>
          <p:cNvPr id="17" name="Picture 1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728686" y="1961788"/>
            <a:ext cx="2314885" cy="1867090"/>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0" y="1961788"/>
            <a:ext cx="2380647" cy="1871170"/>
          </a:xfrm>
          <a:prstGeom prst="rect">
            <a:avLst/>
          </a:prstGeom>
        </p:spPr>
      </p:pic>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377" y="4468082"/>
            <a:ext cx="2350868" cy="185068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1" name="Rectangle 10"/>
          <p:cNvSpPr/>
          <p:nvPr/>
        </p:nvSpPr>
        <p:spPr>
          <a:xfrm>
            <a:off x="4572000" y="1076254"/>
            <a:ext cx="4572000"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S3 Electric Standing Desk </a:t>
            </a:r>
          </a:p>
          <a:p>
            <a:r>
              <a:rPr lang="en-US" sz="2000" dirty="0" err="1">
                <a:solidFill>
                  <a:prstClr val="black"/>
                </a:solidFill>
                <a:latin typeface="Calibri Light" panose="020F0302020204030204" pitchFamily="34" charset="0"/>
                <a:cs typeface="Arial" panose="020B0604020202020204" pitchFamily="34" charset="0"/>
              </a:rPr>
              <a:t>Ashwood</a:t>
            </a:r>
            <a:endParaRPr lang="en-US" sz="2000" dirty="0">
              <a:solidFill>
                <a:prstClr val="black"/>
              </a:solidFill>
              <a:latin typeface="Calibri Light" panose="020F0302020204030204" pitchFamily="34" charset="0"/>
              <a:cs typeface="Arial" panose="020B0604020202020204" pitchFamily="34" charset="0"/>
            </a:endParaRPr>
          </a:p>
        </p:txBody>
      </p:sp>
      <p:sp>
        <p:nvSpPr>
          <p:cNvPr id="13" name="Rectangle 12"/>
          <p:cNvSpPr/>
          <p:nvPr/>
        </p:nvSpPr>
        <p:spPr>
          <a:xfrm>
            <a:off x="5117169" y="1822077"/>
            <a:ext cx="3896202" cy="4201150"/>
          </a:xfrm>
          <a:prstGeom prst="rect">
            <a:avLst/>
          </a:prstGeom>
        </p:spPr>
        <p:txBody>
          <a:bodyPr wrap="square">
            <a:spAutoFit/>
          </a:bodyPr>
          <a:lstStyle/>
          <a:p>
            <a:pPr lvl="0"/>
            <a:r>
              <a:rPr lang="en-US" sz="1400" dirty="0">
                <a:solidFill>
                  <a:prstClr val="black"/>
                </a:solidFill>
                <a:latin typeface="Calibri Light" panose="020F0302020204030204" pitchFamily="34" charset="0"/>
                <a:cs typeface="Arial" panose="020B0604020202020204" pitchFamily="34" charset="0"/>
              </a:rPr>
              <a:t>Features</a:t>
            </a:r>
          </a:p>
          <a:p>
            <a:pPr marL="171450" lvl="0" indent="-171450">
              <a:buFont typeface="Arial" panose="020B0604020202020204" pitchFamily="34" charset="0"/>
              <a:buChar char="•"/>
            </a:pPr>
            <a:r>
              <a:rPr lang="en-US" sz="1200" dirty="0">
                <a:solidFill>
                  <a:prstClr val="black"/>
                </a:solidFill>
              </a:rPr>
              <a:t>Quick and quiet AIRLIFT dual-motor height adjustment</a:t>
            </a:r>
          </a:p>
          <a:p>
            <a:pPr marL="171450" lvl="0" indent="-171450">
              <a:buFont typeface="Arial" panose="020B0604020202020204" pitchFamily="34" charset="0"/>
              <a:buChar char="•"/>
            </a:pPr>
            <a:r>
              <a:rPr lang="en-US" sz="1200" dirty="0">
                <a:solidFill>
                  <a:prstClr val="black"/>
                </a:solidFill>
              </a:rPr>
              <a:t>4 memory button controller with blue LED height display</a:t>
            </a:r>
          </a:p>
          <a:p>
            <a:pPr marL="171450" lvl="0" indent="-171450">
              <a:buFont typeface="Arial" panose="020B0604020202020204" pitchFamily="34" charset="0"/>
              <a:buChar char="•"/>
            </a:pPr>
            <a:r>
              <a:rPr lang="en-US" sz="1200" dirty="0">
                <a:solidFill>
                  <a:prstClr val="black"/>
                </a:solidFill>
              </a:rPr>
              <a:t>Ergonomically-curved wood desk top with beveled bottom edges</a:t>
            </a:r>
          </a:p>
          <a:p>
            <a:pPr marL="171450" lvl="0" indent="-171450">
              <a:buFont typeface="Arial" panose="020B0604020202020204" pitchFamily="34" charset="0"/>
              <a:buChar char="•"/>
            </a:pPr>
            <a:r>
              <a:rPr lang="en-US" sz="1200" dirty="0" err="1">
                <a:solidFill>
                  <a:prstClr val="black"/>
                </a:solidFill>
              </a:rPr>
              <a:t>Ashwood</a:t>
            </a:r>
            <a:r>
              <a:rPr lang="en-US" sz="1200" dirty="0">
                <a:solidFill>
                  <a:prstClr val="black"/>
                </a:solidFill>
              </a:rPr>
              <a:t> laminate finish for </a:t>
            </a:r>
            <a:r>
              <a:rPr lang="en-US" sz="1200" dirty="0" smtClean="0">
                <a:solidFill>
                  <a:prstClr val="black"/>
                </a:solidFill>
              </a:rPr>
              <a:t>beautiful spill-resistant finish that's easy to clean</a:t>
            </a:r>
          </a:p>
          <a:p>
            <a:pPr marL="171450" lvl="0" indent="-171450">
              <a:buFont typeface="Arial" panose="020B0604020202020204" pitchFamily="34" charset="0"/>
              <a:buChar char="•"/>
            </a:pPr>
            <a:r>
              <a:rPr lang="en-US" sz="1200" dirty="0" smtClean="0">
                <a:solidFill>
                  <a:prstClr val="black"/>
                </a:solidFill>
              </a:rPr>
              <a:t>Three-section steel frame with screw-in leveling feet</a:t>
            </a:r>
          </a:p>
          <a:p>
            <a:pPr marL="171450" lvl="0" indent="-171450">
              <a:buFont typeface="Arial" panose="020B0604020202020204" pitchFamily="34" charset="0"/>
              <a:buChar char="•"/>
            </a:pPr>
            <a:r>
              <a:rPr lang="en-US" sz="1200" dirty="0" smtClean="0">
                <a:solidFill>
                  <a:prstClr val="black"/>
                </a:solidFill>
              </a:rPr>
              <a:t>ANSI/BIFMA </a:t>
            </a:r>
            <a:r>
              <a:rPr lang="en-US" sz="1200" dirty="0">
                <a:solidFill>
                  <a:prstClr val="black"/>
                </a:solidFill>
              </a:rPr>
              <a:t>X5.5 compliant for offices and professional work environments</a:t>
            </a:r>
          </a:p>
          <a:p>
            <a:pPr marL="171450" lvl="0" indent="-171450">
              <a:buFont typeface="Arial" panose="020B0604020202020204" pitchFamily="34" charset="0"/>
              <a:buChar char="•"/>
            </a:pPr>
            <a:r>
              <a:rPr lang="en-US" sz="1200" dirty="0">
                <a:solidFill>
                  <a:prstClr val="black"/>
                </a:solidFill>
              </a:rPr>
              <a:t>Simple assembly with all required tools included</a:t>
            </a:r>
          </a:p>
          <a:p>
            <a:pPr marL="171450" lvl="0" indent="-171450">
              <a:buFont typeface="Arial" panose="020B0604020202020204" pitchFamily="34" charset="0"/>
              <a:buChar char="•"/>
            </a:pPr>
            <a:r>
              <a:rPr lang="en-US" sz="1200" dirty="0">
                <a:solidFill>
                  <a:prstClr val="black"/>
                </a:solidFill>
              </a:rPr>
              <a:t>Weight capacity: 264 lbs.</a:t>
            </a:r>
          </a:p>
          <a:p>
            <a:pPr lvl="0"/>
            <a:endParaRPr lang="en-US" sz="1400" dirty="0">
              <a:solidFill>
                <a:prstClr val="black"/>
              </a:solidFill>
              <a:latin typeface="Calibri Light" panose="020F0302020204030204" pitchFamily="34" charset="0"/>
              <a:cs typeface="Arial" panose="020B0604020202020204" pitchFamily="34" charset="0"/>
            </a:endParaRPr>
          </a:p>
          <a:p>
            <a:pPr lvl="0"/>
            <a:r>
              <a:rPr lang="en-US" sz="1400" dirty="0" smtClean="0">
                <a:solidFill>
                  <a:prstClr val="black"/>
                </a:solidFill>
                <a:latin typeface="Calibri Light" panose="020F0302020204030204" pitchFamily="34" charset="0"/>
                <a:cs typeface="Arial" panose="020B0604020202020204" pitchFamily="34" charset="0"/>
              </a:rPr>
              <a:t>Specifications</a:t>
            </a:r>
            <a:endParaRPr lang="en-US" sz="1400" dirty="0">
              <a:solidFill>
                <a:prstClr val="black"/>
              </a:solidFill>
              <a:latin typeface="Calibri Light" panose="020F0302020204030204" pitchFamily="34" charset="0"/>
              <a:cs typeface="Arial" panose="020B0604020202020204" pitchFamily="34" charset="0"/>
            </a:endParaRPr>
          </a:p>
          <a:p>
            <a:pPr lvl="0"/>
            <a:r>
              <a:rPr lang="en-US" sz="1200" dirty="0">
                <a:solidFill>
                  <a:prstClr val="black"/>
                </a:solidFill>
              </a:rPr>
              <a:t>Overall Size: 54" W x 30" D x (25.6" to 51.4" H)</a:t>
            </a:r>
          </a:p>
          <a:p>
            <a:pPr lvl="0"/>
            <a:r>
              <a:rPr lang="en-US" sz="1200" dirty="0">
                <a:solidFill>
                  <a:prstClr val="black"/>
                </a:solidFill>
              </a:rPr>
              <a:t>Height Adjustment Range: 25.6" to 51.4" </a:t>
            </a:r>
          </a:p>
          <a:p>
            <a:pPr lvl="0"/>
            <a:r>
              <a:rPr lang="en-US" sz="1200" dirty="0">
                <a:solidFill>
                  <a:prstClr val="black"/>
                </a:solidFill>
              </a:rPr>
              <a:t>Adjustment Type: Dual Motor </a:t>
            </a:r>
          </a:p>
          <a:p>
            <a:pPr lvl="0"/>
            <a:r>
              <a:rPr lang="en-US" sz="1200" dirty="0">
                <a:solidFill>
                  <a:prstClr val="black"/>
                </a:solidFill>
              </a:rPr>
              <a:t>Top Material: MDF</a:t>
            </a:r>
          </a:p>
          <a:p>
            <a:pPr lvl="0"/>
            <a:r>
              <a:rPr lang="en-US" sz="1200" dirty="0">
                <a:solidFill>
                  <a:prstClr val="black"/>
                </a:solidFill>
              </a:rPr>
              <a:t>Top Color: </a:t>
            </a:r>
            <a:r>
              <a:rPr lang="en-US" sz="1200" dirty="0" err="1">
                <a:solidFill>
                  <a:prstClr val="black"/>
                </a:solidFill>
              </a:rPr>
              <a:t>Ashwood</a:t>
            </a:r>
            <a:r>
              <a:rPr lang="en-US" sz="1200" dirty="0">
                <a:solidFill>
                  <a:prstClr val="black"/>
                </a:solidFill>
              </a:rPr>
              <a:t> laminate finish</a:t>
            </a:r>
          </a:p>
          <a:p>
            <a:pPr lvl="0"/>
            <a:r>
              <a:rPr lang="en-US" sz="1200" dirty="0">
                <a:solidFill>
                  <a:prstClr val="black"/>
                </a:solidFill>
              </a:rPr>
              <a:t>Frame material: Steel</a:t>
            </a:r>
          </a:p>
          <a:p>
            <a:pPr lvl="0"/>
            <a:r>
              <a:rPr lang="en-US" sz="1200" dirty="0">
                <a:solidFill>
                  <a:prstClr val="black"/>
                </a:solidFill>
              </a:rPr>
              <a:t>Frame Color: White, Gray, Black</a:t>
            </a:r>
          </a:p>
          <a:p>
            <a:pPr lvl="0"/>
            <a:endParaRPr lang="en-US" sz="900" b="1" dirty="0">
              <a:solidFill>
                <a:prstClr val="black"/>
              </a:solidFill>
            </a:endParaRPr>
          </a:p>
        </p:txBody>
      </p:sp>
      <p:sp>
        <p:nvSpPr>
          <p:cNvPr id="14" name="Rectangle 13"/>
          <p:cNvSpPr/>
          <p:nvPr/>
        </p:nvSpPr>
        <p:spPr>
          <a:xfrm>
            <a:off x="4049487" y="0"/>
            <a:ext cx="5094514" cy="523220"/>
          </a:xfrm>
          <a:prstGeom prst="rect">
            <a:avLst/>
          </a:prstGeom>
        </p:spPr>
        <p:txBody>
          <a:bodyPr wrap="square">
            <a:spAutoFit/>
          </a:bodyPr>
          <a:lstStyle/>
          <a:p>
            <a:pPr marL="0" lvl="1" algn="r"/>
            <a:r>
              <a:rPr lang="en-US" sz="1400" dirty="0" smtClean="0">
                <a:solidFill>
                  <a:prstClr val="black"/>
                </a:solidFill>
                <a:latin typeface="+mj-lt"/>
                <a:cs typeface="Arial" panose="020B0604020202020204" pitchFamily="34" charset="0"/>
              </a:rPr>
              <a:t>Model: </a:t>
            </a:r>
            <a:r>
              <a:rPr lang="en-US" sz="1400" dirty="0" smtClean="0">
                <a:latin typeface="+mj-lt"/>
              </a:rPr>
              <a:t>OFFK66001, OFFK66001, OFFK66005</a:t>
            </a:r>
            <a:endParaRPr lang="en-US" sz="1400" dirty="0" smtClean="0">
              <a:solidFill>
                <a:prstClr val="black"/>
              </a:solidFill>
              <a:latin typeface="+mj-lt"/>
              <a:cs typeface="Arial" panose="020B0604020202020204" pitchFamily="34" charset="0"/>
            </a:endParaRPr>
          </a:p>
          <a:p>
            <a:pPr marL="0" lvl="1" algn="r"/>
            <a:r>
              <a:rPr lang="en-US" sz="1400" dirty="0" smtClean="0">
                <a:solidFill>
                  <a:prstClr val="black"/>
                </a:solidFill>
                <a:latin typeface="+mj-lt"/>
                <a:cs typeface="Arial" panose="020B0604020202020204" pitchFamily="34" charset="0"/>
              </a:rPr>
              <a:t>MSRP</a:t>
            </a:r>
            <a:r>
              <a:rPr lang="en-US" sz="1400" dirty="0">
                <a:solidFill>
                  <a:prstClr val="black"/>
                </a:solidFill>
                <a:latin typeface="+mj-lt"/>
                <a:cs typeface="Arial" panose="020B0604020202020204" pitchFamily="34" charset="0"/>
              </a:rPr>
              <a:t>: $429.99</a:t>
            </a:r>
          </a:p>
        </p:txBody>
      </p:sp>
    </p:spTree>
    <p:extLst>
      <p:ext uri="{BB962C8B-B14F-4D97-AF65-F5344CB8AC3E}">
        <p14:creationId xmlns:p14="http://schemas.microsoft.com/office/powerpoint/2010/main" val="29326564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80641" y="4386647"/>
            <a:ext cx="2263957" cy="2263957"/>
          </a:xfrm>
          <a:prstGeom prst="rect">
            <a:avLst/>
          </a:prstGeom>
        </p:spPr>
      </p:pic>
      <p:pic>
        <p:nvPicPr>
          <p:cNvPr id="15" name="Picture 1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342" y="3809078"/>
            <a:ext cx="2827308" cy="2827308"/>
          </a:xfrm>
          <a:prstGeom prst="rect">
            <a:avLst/>
          </a:prstGeom>
        </p:spPr>
      </p:pic>
      <p:pic>
        <p:nvPicPr>
          <p:cNvPr id="16" name="Picture 1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9543" y="1440168"/>
            <a:ext cx="2829117" cy="2829117"/>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608" y="1366350"/>
            <a:ext cx="2976755" cy="297675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
        <p:nvSpPr>
          <p:cNvPr id="11" name="Rectangle 10"/>
          <p:cNvSpPr/>
          <p:nvPr/>
        </p:nvSpPr>
        <p:spPr>
          <a:xfrm>
            <a:off x="4572000" y="1076254"/>
            <a:ext cx="4572000" cy="707886"/>
          </a:xfrm>
          <a:prstGeom prst="rect">
            <a:avLst/>
          </a:prstGeom>
        </p:spPr>
        <p:txBody>
          <a:bodyPr wrap="square">
            <a:spAutoFit/>
          </a:bodyPr>
          <a:lstStyle/>
          <a:p>
            <a:r>
              <a:rPr lang="en-US" sz="2000" dirty="0">
                <a:solidFill>
                  <a:prstClr val="black"/>
                </a:solidFill>
                <a:latin typeface="Calibri Light" panose="020F0302020204030204" pitchFamily="34" charset="0"/>
                <a:cs typeface="Arial" panose="020B0604020202020204" pitchFamily="34" charset="0"/>
              </a:rPr>
              <a:t>AIRLIFT® S3 Electric Standing Desk </a:t>
            </a:r>
          </a:p>
          <a:p>
            <a:r>
              <a:rPr lang="en-US" sz="2000" dirty="0" smtClean="0">
                <a:solidFill>
                  <a:prstClr val="black"/>
                </a:solidFill>
                <a:latin typeface="Calibri Light" panose="020F0302020204030204" pitchFamily="34" charset="0"/>
                <a:cs typeface="Arial" panose="020B0604020202020204" pitchFamily="34" charset="0"/>
              </a:rPr>
              <a:t>Birchwood</a:t>
            </a:r>
            <a:endParaRPr lang="en-US" sz="2000" dirty="0">
              <a:solidFill>
                <a:prstClr val="black"/>
              </a:solidFill>
              <a:latin typeface="Calibri Light" panose="020F0302020204030204" pitchFamily="34" charset="0"/>
              <a:cs typeface="Arial" panose="020B0604020202020204" pitchFamily="34" charset="0"/>
            </a:endParaRPr>
          </a:p>
        </p:txBody>
      </p:sp>
      <p:sp>
        <p:nvSpPr>
          <p:cNvPr id="13" name="Rectangle 12"/>
          <p:cNvSpPr/>
          <p:nvPr/>
        </p:nvSpPr>
        <p:spPr>
          <a:xfrm>
            <a:off x="5117169" y="1822077"/>
            <a:ext cx="3896202" cy="4201150"/>
          </a:xfrm>
          <a:prstGeom prst="rect">
            <a:avLst/>
          </a:prstGeom>
        </p:spPr>
        <p:txBody>
          <a:bodyPr wrap="square">
            <a:spAutoFit/>
          </a:bodyPr>
          <a:lstStyle/>
          <a:p>
            <a:pPr lvl="0"/>
            <a:r>
              <a:rPr lang="en-US" sz="1400" dirty="0">
                <a:solidFill>
                  <a:prstClr val="black"/>
                </a:solidFill>
                <a:latin typeface="Calibri Light" panose="020F0302020204030204" pitchFamily="34" charset="0"/>
                <a:cs typeface="Arial" panose="020B0604020202020204" pitchFamily="34" charset="0"/>
              </a:rPr>
              <a:t>Features</a:t>
            </a:r>
          </a:p>
          <a:p>
            <a:pPr marL="171450" lvl="0" indent="-171450">
              <a:buFont typeface="Arial" panose="020B0604020202020204" pitchFamily="34" charset="0"/>
              <a:buChar char="•"/>
            </a:pPr>
            <a:r>
              <a:rPr lang="en-US" sz="1200" dirty="0">
                <a:solidFill>
                  <a:prstClr val="black"/>
                </a:solidFill>
              </a:rPr>
              <a:t>Quick and quiet AIRLIFT dual-motor height adjustment</a:t>
            </a:r>
          </a:p>
          <a:p>
            <a:pPr marL="171450" lvl="0" indent="-171450">
              <a:buFont typeface="Arial" panose="020B0604020202020204" pitchFamily="34" charset="0"/>
              <a:buChar char="•"/>
            </a:pPr>
            <a:r>
              <a:rPr lang="en-US" sz="1200" dirty="0">
                <a:solidFill>
                  <a:prstClr val="black"/>
                </a:solidFill>
              </a:rPr>
              <a:t>4 memory button controller with blue LED height display</a:t>
            </a:r>
          </a:p>
          <a:p>
            <a:pPr marL="171450" lvl="0" indent="-171450">
              <a:buFont typeface="Arial" panose="020B0604020202020204" pitchFamily="34" charset="0"/>
              <a:buChar char="•"/>
            </a:pPr>
            <a:r>
              <a:rPr lang="en-US" sz="1200" dirty="0">
                <a:solidFill>
                  <a:prstClr val="black"/>
                </a:solidFill>
              </a:rPr>
              <a:t>Ergonomically-curved wood desk top with beveled bottom edges</a:t>
            </a:r>
          </a:p>
          <a:p>
            <a:pPr marL="171450" lvl="0" indent="-171450">
              <a:buFont typeface="Arial" panose="020B0604020202020204" pitchFamily="34" charset="0"/>
              <a:buChar char="•"/>
            </a:pPr>
            <a:r>
              <a:rPr lang="en-US" sz="1200" dirty="0" smtClean="0">
                <a:solidFill>
                  <a:prstClr val="black"/>
                </a:solidFill>
              </a:rPr>
              <a:t>Birchwood laminate </a:t>
            </a:r>
            <a:r>
              <a:rPr lang="en-US" sz="1200" dirty="0">
                <a:solidFill>
                  <a:prstClr val="black"/>
                </a:solidFill>
              </a:rPr>
              <a:t>finish for beautiful spill-resistant finish that's easy to clean</a:t>
            </a:r>
          </a:p>
          <a:p>
            <a:pPr marL="171450" lvl="0" indent="-171450">
              <a:buFont typeface="Arial" panose="020B0604020202020204" pitchFamily="34" charset="0"/>
              <a:buChar char="•"/>
            </a:pPr>
            <a:r>
              <a:rPr lang="en-US" sz="1200" dirty="0" smtClean="0">
                <a:solidFill>
                  <a:prstClr val="black"/>
                </a:solidFill>
              </a:rPr>
              <a:t>Three-section </a:t>
            </a:r>
            <a:r>
              <a:rPr lang="en-US" sz="1200" dirty="0">
                <a:solidFill>
                  <a:prstClr val="black"/>
                </a:solidFill>
              </a:rPr>
              <a:t>steel frame with screw-in leveling feet</a:t>
            </a:r>
          </a:p>
          <a:p>
            <a:pPr marL="171450" lvl="0" indent="-171450">
              <a:buFont typeface="Arial" panose="020B0604020202020204" pitchFamily="34" charset="0"/>
              <a:buChar char="•"/>
            </a:pPr>
            <a:r>
              <a:rPr lang="en-US" sz="1200" dirty="0">
                <a:solidFill>
                  <a:prstClr val="black"/>
                </a:solidFill>
              </a:rPr>
              <a:t>ANSI/BIFMA X5.5 compliant for offices and professional work environments</a:t>
            </a:r>
          </a:p>
          <a:p>
            <a:pPr marL="171450" lvl="0" indent="-171450">
              <a:buFont typeface="Arial" panose="020B0604020202020204" pitchFamily="34" charset="0"/>
              <a:buChar char="•"/>
            </a:pPr>
            <a:r>
              <a:rPr lang="en-US" sz="1200" dirty="0">
                <a:solidFill>
                  <a:prstClr val="black"/>
                </a:solidFill>
              </a:rPr>
              <a:t>Simple assembly with all required tools included</a:t>
            </a:r>
          </a:p>
          <a:p>
            <a:pPr marL="171450" lvl="0" indent="-171450">
              <a:buFont typeface="Arial" panose="020B0604020202020204" pitchFamily="34" charset="0"/>
              <a:buChar char="•"/>
            </a:pPr>
            <a:r>
              <a:rPr lang="en-US" sz="1200" dirty="0">
                <a:solidFill>
                  <a:prstClr val="black"/>
                </a:solidFill>
              </a:rPr>
              <a:t>Weight capacity: 264 lbs.</a:t>
            </a:r>
          </a:p>
          <a:p>
            <a:pPr lvl="0"/>
            <a:endParaRPr lang="en-US" sz="1400" dirty="0">
              <a:solidFill>
                <a:prstClr val="black"/>
              </a:solidFill>
              <a:latin typeface="Calibri Light" panose="020F0302020204030204" pitchFamily="34" charset="0"/>
              <a:cs typeface="Arial" panose="020B0604020202020204" pitchFamily="34" charset="0"/>
            </a:endParaRPr>
          </a:p>
          <a:p>
            <a:pPr lvl="0"/>
            <a:r>
              <a:rPr lang="en-US" sz="1400" dirty="0" smtClean="0">
                <a:solidFill>
                  <a:prstClr val="black"/>
                </a:solidFill>
                <a:latin typeface="Calibri Light" panose="020F0302020204030204" pitchFamily="34" charset="0"/>
                <a:cs typeface="Arial" panose="020B0604020202020204" pitchFamily="34" charset="0"/>
              </a:rPr>
              <a:t>Specifications</a:t>
            </a:r>
            <a:endParaRPr lang="en-US" sz="1400" dirty="0">
              <a:solidFill>
                <a:prstClr val="black"/>
              </a:solidFill>
              <a:latin typeface="Calibri Light" panose="020F0302020204030204" pitchFamily="34" charset="0"/>
              <a:cs typeface="Arial" panose="020B0604020202020204" pitchFamily="34" charset="0"/>
            </a:endParaRPr>
          </a:p>
          <a:p>
            <a:pPr lvl="0"/>
            <a:r>
              <a:rPr lang="en-US" sz="1200" dirty="0">
                <a:solidFill>
                  <a:prstClr val="black"/>
                </a:solidFill>
              </a:rPr>
              <a:t>Overall Size: 54" W x 30" D x (25.6" to 51.4" H)</a:t>
            </a:r>
          </a:p>
          <a:p>
            <a:pPr lvl="0"/>
            <a:r>
              <a:rPr lang="en-US" sz="1200" dirty="0">
                <a:solidFill>
                  <a:prstClr val="black"/>
                </a:solidFill>
              </a:rPr>
              <a:t>Height Adjustment Range: 25.6" to 51.4" </a:t>
            </a:r>
          </a:p>
          <a:p>
            <a:pPr lvl="0"/>
            <a:r>
              <a:rPr lang="en-US" sz="1200" dirty="0">
                <a:solidFill>
                  <a:prstClr val="black"/>
                </a:solidFill>
              </a:rPr>
              <a:t>Adjustment Type: Dual Motor </a:t>
            </a:r>
          </a:p>
          <a:p>
            <a:pPr lvl="0"/>
            <a:r>
              <a:rPr lang="en-US" sz="1200" dirty="0">
                <a:solidFill>
                  <a:prstClr val="black"/>
                </a:solidFill>
              </a:rPr>
              <a:t>Top Material: MDF</a:t>
            </a:r>
          </a:p>
          <a:p>
            <a:pPr lvl="0"/>
            <a:r>
              <a:rPr lang="en-US" sz="1200" dirty="0">
                <a:solidFill>
                  <a:prstClr val="black"/>
                </a:solidFill>
              </a:rPr>
              <a:t>Top Color: </a:t>
            </a:r>
            <a:r>
              <a:rPr lang="en-US" sz="1200" dirty="0" smtClean="0">
                <a:solidFill>
                  <a:prstClr val="black"/>
                </a:solidFill>
              </a:rPr>
              <a:t>Birchwood laminate </a:t>
            </a:r>
            <a:r>
              <a:rPr lang="en-US" sz="1200" dirty="0">
                <a:solidFill>
                  <a:prstClr val="black"/>
                </a:solidFill>
              </a:rPr>
              <a:t>finish</a:t>
            </a:r>
          </a:p>
          <a:p>
            <a:pPr lvl="0"/>
            <a:r>
              <a:rPr lang="en-US" sz="1200" dirty="0">
                <a:solidFill>
                  <a:prstClr val="black"/>
                </a:solidFill>
              </a:rPr>
              <a:t>Frame material: Steel</a:t>
            </a:r>
          </a:p>
          <a:p>
            <a:pPr lvl="0"/>
            <a:r>
              <a:rPr lang="en-US" sz="1200" dirty="0">
                <a:solidFill>
                  <a:prstClr val="black"/>
                </a:solidFill>
              </a:rPr>
              <a:t>Frame Color: White, Gray, Black</a:t>
            </a:r>
          </a:p>
          <a:p>
            <a:pPr lvl="0"/>
            <a:endParaRPr lang="en-US" sz="900" b="1" dirty="0">
              <a:solidFill>
                <a:prstClr val="black"/>
              </a:solidFill>
            </a:endParaRPr>
          </a:p>
        </p:txBody>
      </p:sp>
      <p:sp>
        <p:nvSpPr>
          <p:cNvPr id="14" name="Rectangle 13"/>
          <p:cNvSpPr/>
          <p:nvPr/>
        </p:nvSpPr>
        <p:spPr>
          <a:xfrm>
            <a:off x="5630091" y="0"/>
            <a:ext cx="3513909" cy="523220"/>
          </a:xfrm>
          <a:prstGeom prst="rect">
            <a:avLst/>
          </a:prstGeom>
        </p:spPr>
        <p:txBody>
          <a:bodyPr wrap="square">
            <a:spAutoFit/>
          </a:bodyPr>
          <a:lstStyle/>
          <a:p>
            <a:pPr marL="0" lvl="1" algn="r"/>
            <a:r>
              <a:rPr lang="en-US" sz="1400" dirty="0" smtClean="0">
                <a:solidFill>
                  <a:prstClr val="black"/>
                </a:solidFill>
                <a:latin typeface="+mj-lt"/>
                <a:cs typeface="Arial" panose="020B0604020202020204" pitchFamily="34" charset="0"/>
              </a:rPr>
              <a:t>Model: </a:t>
            </a:r>
            <a:r>
              <a:rPr lang="en-US" sz="1400" dirty="0">
                <a:latin typeface="+mj-lt"/>
              </a:rPr>
              <a:t>OFFK66002, OFK66004, </a:t>
            </a:r>
            <a:r>
              <a:rPr lang="en-US" sz="1400" dirty="0" smtClean="0">
                <a:latin typeface="+mj-lt"/>
              </a:rPr>
              <a:t>OFFK66006</a:t>
            </a:r>
            <a:endParaRPr lang="en-US" sz="1400" dirty="0" smtClean="0">
              <a:solidFill>
                <a:prstClr val="black"/>
              </a:solidFill>
              <a:latin typeface="+mj-lt"/>
              <a:cs typeface="Arial" panose="020B0604020202020204" pitchFamily="34" charset="0"/>
            </a:endParaRPr>
          </a:p>
          <a:p>
            <a:pPr marL="0" lvl="1" algn="r"/>
            <a:r>
              <a:rPr lang="en-US" sz="1400" dirty="0" smtClean="0">
                <a:solidFill>
                  <a:prstClr val="black"/>
                </a:solidFill>
                <a:latin typeface="+mj-lt"/>
                <a:cs typeface="Arial" panose="020B0604020202020204" pitchFamily="34" charset="0"/>
              </a:rPr>
              <a:t>MSRP</a:t>
            </a:r>
            <a:r>
              <a:rPr lang="en-US" sz="1400" dirty="0">
                <a:solidFill>
                  <a:prstClr val="black"/>
                </a:solidFill>
                <a:latin typeface="+mj-lt"/>
                <a:cs typeface="Arial" panose="020B0604020202020204" pitchFamily="34" charset="0"/>
              </a:rPr>
              <a:t>: $429.99</a:t>
            </a:r>
          </a:p>
        </p:txBody>
      </p:sp>
    </p:spTree>
    <p:extLst>
      <p:ext uri="{BB962C8B-B14F-4D97-AF65-F5344CB8AC3E}">
        <p14:creationId xmlns:p14="http://schemas.microsoft.com/office/powerpoint/2010/main" val="88862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573120"/>
            <a:ext cx="5187914" cy="2985139"/>
          </a:xfrm>
          <a:prstGeom prst="rect">
            <a:avLst/>
          </a:prstGeom>
          <a:blipFill>
            <a:blip r:embed="rId2" cstate="print"/>
            <a:stretch>
              <a:fillRect/>
            </a:stretch>
          </a:blipFill>
        </p:spPr>
        <p:txBody>
          <a:bodyPr wrap="square" lIns="0" tIns="0" rIns="0" bIns="0" rtlCol="0"/>
          <a:lstStyle/>
          <a:p>
            <a:endParaRPr sz="947"/>
          </a:p>
        </p:txBody>
      </p:sp>
      <p:sp>
        <p:nvSpPr>
          <p:cNvPr id="3" name="object 3"/>
          <p:cNvSpPr/>
          <p:nvPr/>
        </p:nvSpPr>
        <p:spPr>
          <a:xfrm>
            <a:off x="4859967" y="3429001"/>
            <a:ext cx="4282782" cy="3129261"/>
          </a:xfrm>
          <a:prstGeom prst="rect">
            <a:avLst/>
          </a:prstGeom>
          <a:blipFill>
            <a:blip r:embed="rId3" cstate="print"/>
            <a:stretch>
              <a:fillRect/>
            </a:stretch>
          </a:blipFill>
        </p:spPr>
        <p:txBody>
          <a:bodyPr wrap="square" lIns="0" tIns="0" rIns="0" bIns="0" rtlCol="0"/>
          <a:lstStyle/>
          <a:p>
            <a:endParaRPr sz="947"/>
          </a:p>
        </p:txBody>
      </p:sp>
      <p:sp>
        <p:nvSpPr>
          <p:cNvPr id="4" name="object 4"/>
          <p:cNvSpPr/>
          <p:nvPr/>
        </p:nvSpPr>
        <p:spPr>
          <a:xfrm>
            <a:off x="4619657" y="346951"/>
            <a:ext cx="4524343" cy="3226173"/>
          </a:xfrm>
          <a:prstGeom prst="rect">
            <a:avLst/>
          </a:prstGeom>
          <a:blipFill>
            <a:blip r:embed="rId4" cstate="print"/>
            <a:stretch>
              <a:fillRect/>
            </a:stretch>
          </a:blipFill>
        </p:spPr>
        <p:txBody>
          <a:bodyPr wrap="square" lIns="0" tIns="0" rIns="0" bIns="0" rtlCol="0"/>
          <a:lstStyle/>
          <a:p>
            <a:endParaRPr sz="947"/>
          </a:p>
        </p:txBody>
      </p:sp>
      <p:sp>
        <p:nvSpPr>
          <p:cNvPr id="5" name="object 5"/>
          <p:cNvSpPr/>
          <p:nvPr/>
        </p:nvSpPr>
        <p:spPr>
          <a:xfrm>
            <a:off x="0" y="1001521"/>
            <a:ext cx="4619656" cy="2571603"/>
          </a:xfrm>
          <a:prstGeom prst="rect">
            <a:avLst/>
          </a:prstGeom>
          <a:blipFill>
            <a:blip r:embed="rId5" cstate="print"/>
            <a:stretch>
              <a:fillRect/>
            </a:stretch>
          </a:blipFill>
        </p:spPr>
        <p:txBody>
          <a:bodyPr wrap="square" lIns="0" tIns="0" rIns="0" bIns="0" rtlCol="0"/>
          <a:lstStyle/>
          <a:p>
            <a:endParaRPr sz="947"/>
          </a:p>
        </p:txBody>
      </p:sp>
      <p:sp>
        <p:nvSpPr>
          <p:cNvPr id="6" name="object 6"/>
          <p:cNvSpPr/>
          <p:nvPr/>
        </p:nvSpPr>
        <p:spPr>
          <a:xfrm>
            <a:off x="8248552" y="6363508"/>
            <a:ext cx="178672" cy="54437"/>
          </a:xfrm>
          <a:custGeom>
            <a:avLst/>
            <a:gdLst/>
            <a:ahLst/>
            <a:cxnLst/>
            <a:rect l="l" t="t" r="r" b="b"/>
            <a:pathLst>
              <a:path w="339725" h="103504">
                <a:moveTo>
                  <a:pt x="333063" y="9131"/>
                </a:moveTo>
                <a:lnTo>
                  <a:pt x="244563" y="9131"/>
                </a:lnTo>
                <a:lnTo>
                  <a:pt x="254310" y="11108"/>
                </a:lnTo>
                <a:lnTo>
                  <a:pt x="262294" y="16494"/>
                </a:lnTo>
                <a:lnTo>
                  <a:pt x="267690" y="24465"/>
                </a:lnTo>
                <a:lnTo>
                  <a:pt x="269671" y="34201"/>
                </a:lnTo>
                <a:lnTo>
                  <a:pt x="269671" y="78079"/>
                </a:lnTo>
                <a:lnTo>
                  <a:pt x="271649" y="87830"/>
                </a:lnTo>
                <a:lnTo>
                  <a:pt x="277036" y="95823"/>
                </a:lnTo>
                <a:lnTo>
                  <a:pt x="285011" y="101227"/>
                </a:lnTo>
                <a:lnTo>
                  <a:pt x="294754" y="103212"/>
                </a:lnTo>
                <a:lnTo>
                  <a:pt x="314134" y="103212"/>
                </a:lnTo>
                <a:lnTo>
                  <a:pt x="323896" y="101227"/>
                </a:lnTo>
                <a:lnTo>
                  <a:pt x="331887" y="95823"/>
                </a:lnTo>
                <a:lnTo>
                  <a:pt x="337285" y="87830"/>
                </a:lnTo>
                <a:lnTo>
                  <a:pt x="339267" y="78079"/>
                </a:lnTo>
                <a:lnTo>
                  <a:pt x="339267" y="25107"/>
                </a:lnTo>
                <a:lnTo>
                  <a:pt x="337285" y="15376"/>
                </a:lnTo>
                <a:lnTo>
                  <a:pt x="333063" y="9131"/>
                </a:lnTo>
                <a:close/>
              </a:path>
              <a:path w="339725" h="103504">
                <a:moveTo>
                  <a:pt x="314134" y="0"/>
                </a:moveTo>
                <a:lnTo>
                  <a:pt x="307860" y="0"/>
                </a:lnTo>
                <a:lnTo>
                  <a:pt x="299211" y="419"/>
                </a:lnTo>
                <a:lnTo>
                  <a:pt x="196903" y="8749"/>
                </a:lnTo>
                <a:lnTo>
                  <a:pt x="121469" y="19197"/>
                </a:lnTo>
                <a:lnTo>
                  <a:pt x="66333" y="31027"/>
                </a:lnTo>
                <a:lnTo>
                  <a:pt x="29224" y="43172"/>
                </a:lnTo>
                <a:lnTo>
                  <a:pt x="0" y="64134"/>
                </a:lnTo>
                <a:lnTo>
                  <a:pt x="2892" y="74074"/>
                </a:lnTo>
                <a:lnTo>
                  <a:pt x="14787" y="84321"/>
                </a:lnTo>
                <a:lnTo>
                  <a:pt x="34166" y="94235"/>
                </a:lnTo>
                <a:lnTo>
                  <a:pt x="59512" y="103174"/>
                </a:lnTo>
                <a:lnTo>
                  <a:pt x="147510" y="103174"/>
                </a:lnTo>
                <a:lnTo>
                  <a:pt x="128536" y="98400"/>
                </a:lnTo>
                <a:lnTo>
                  <a:pt x="110369" y="93073"/>
                </a:lnTo>
                <a:lnTo>
                  <a:pt x="73493" y="77233"/>
                </a:lnTo>
                <a:lnTo>
                  <a:pt x="63258" y="61887"/>
                </a:lnTo>
                <a:lnTo>
                  <a:pt x="64750" y="53964"/>
                </a:lnTo>
                <a:lnTo>
                  <a:pt x="109042" y="28494"/>
                </a:lnTo>
                <a:lnTo>
                  <a:pt x="177248" y="15604"/>
                </a:lnTo>
                <a:lnTo>
                  <a:pt x="228968" y="9461"/>
                </a:lnTo>
                <a:lnTo>
                  <a:pt x="232765" y="9131"/>
                </a:lnTo>
                <a:lnTo>
                  <a:pt x="333063" y="9131"/>
                </a:lnTo>
                <a:lnTo>
                  <a:pt x="331887" y="7391"/>
                </a:lnTo>
                <a:lnTo>
                  <a:pt x="323896" y="1987"/>
                </a:lnTo>
                <a:lnTo>
                  <a:pt x="314134" y="0"/>
                </a:lnTo>
                <a:close/>
              </a:path>
            </a:pathLst>
          </a:custGeom>
          <a:solidFill>
            <a:srgbClr val="FFFFFF"/>
          </a:solidFill>
        </p:spPr>
        <p:txBody>
          <a:bodyPr wrap="square" lIns="0" tIns="0" rIns="0" bIns="0" rtlCol="0"/>
          <a:lstStyle/>
          <a:p>
            <a:endParaRPr sz="947"/>
          </a:p>
        </p:txBody>
      </p:sp>
      <p:sp>
        <p:nvSpPr>
          <p:cNvPr id="7" name="object 7"/>
          <p:cNvSpPr/>
          <p:nvPr/>
        </p:nvSpPr>
        <p:spPr>
          <a:xfrm>
            <a:off x="7885840" y="6362731"/>
            <a:ext cx="350999" cy="55104"/>
          </a:xfrm>
          <a:custGeom>
            <a:avLst/>
            <a:gdLst/>
            <a:ahLst/>
            <a:cxnLst/>
            <a:rect l="l" t="t" r="r" b="b"/>
            <a:pathLst>
              <a:path w="667384" h="104775">
                <a:moveTo>
                  <a:pt x="44437" y="0"/>
                </a:moveTo>
                <a:lnTo>
                  <a:pt x="25107" y="0"/>
                </a:lnTo>
                <a:lnTo>
                  <a:pt x="15344" y="1989"/>
                </a:lnTo>
                <a:lnTo>
                  <a:pt x="7362" y="7404"/>
                </a:lnTo>
                <a:lnTo>
                  <a:pt x="1976" y="15409"/>
                </a:lnTo>
                <a:lnTo>
                  <a:pt x="0" y="25171"/>
                </a:lnTo>
                <a:lnTo>
                  <a:pt x="10" y="79565"/>
                </a:lnTo>
                <a:lnTo>
                  <a:pt x="1976" y="89271"/>
                </a:lnTo>
                <a:lnTo>
                  <a:pt x="7362" y="97262"/>
                </a:lnTo>
                <a:lnTo>
                  <a:pt x="15344" y="102664"/>
                </a:lnTo>
                <a:lnTo>
                  <a:pt x="25107" y="104647"/>
                </a:lnTo>
                <a:lnTo>
                  <a:pt x="369207" y="104444"/>
                </a:lnTo>
                <a:lnTo>
                  <a:pt x="372148" y="104317"/>
                </a:lnTo>
                <a:lnTo>
                  <a:pt x="381913" y="102391"/>
                </a:lnTo>
                <a:lnTo>
                  <a:pt x="385696" y="99898"/>
                </a:lnTo>
                <a:lnTo>
                  <a:pt x="94703" y="99898"/>
                </a:lnTo>
                <a:lnTo>
                  <a:pt x="84947" y="97917"/>
                </a:lnTo>
                <a:lnTo>
                  <a:pt x="76955" y="92524"/>
                </a:lnTo>
                <a:lnTo>
                  <a:pt x="71554" y="84537"/>
                </a:lnTo>
                <a:lnTo>
                  <a:pt x="69570" y="74777"/>
                </a:lnTo>
                <a:lnTo>
                  <a:pt x="69570" y="25171"/>
                </a:lnTo>
                <a:lnTo>
                  <a:pt x="67590" y="15409"/>
                </a:lnTo>
                <a:lnTo>
                  <a:pt x="62195" y="7404"/>
                </a:lnTo>
                <a:lnTo>
                  <a:pt x="54204" y="1989"/>
                </a:lnTo>
                <a:lnTo>
                  <a:pt x="44437" y="0"/>
                </a:lnTo>
                <a:close/>
              </a:path>
              <a:path w="667384" h="104775">
                <a:moveTo>
                  <a:pt x="369207" y="104444"/>
                </a:moveTo>
                <a:lnTo>
                  <a:pt x="360057" y="104444"/>
                </a:lnTo>
                <a:lnTo>
                  <a:pt x="361518" y="104508"/>
                </a:lnTo>
                <a:lnTo>
                  <a:pt x="362978" y="104647"/>
                </a:lnTo>
                <a:lnTo>
                  <a:pt x="364502" y="104647"/>
                </a:lnTo>
                <a:lnTo>
                  <a:pt x="369207" y="104444"/>
                </a:lnTo>
                <a:close/>
              </a:path>
              <a:path w="667384" h="104775">
                <a:moveTo>
                  <a:pt x="472737" y="10604"/>
                </a:moveTo>
                <a:lnTo>
                  <a:pt x="434187" y="10604"/>
                </a:lnTo>
                <a:lnTo>
                  <a:pt x="437934" y="10947"/>
                </a:lnTo>
                <a:lnTo>
                  <a:pt x="489682" y="17084"/>
                </a:lnTo>
                <a:lnTo>
                  <a:pt x="529101" y="23468"/>
                </a:lnTo>
                <a:lnTo>
                  <a:pt x="577786" y="36474"/>
                </a:lnTo>
                <a:lnTo>
                  <a:pt x="603605" y="63360"/>
                </a:lnTo>
                <a:lnTo>
                  <a:pt x="602138" y="69041"/>
                </a:lnTo>
                <a:lnTo>
                  <a:pt x="556585" y="94551"/>
                </a:lnTo>
                <a:lnTo>
                  <a:pt x="519455" y="104647"/>
                </a:lnTo>
                <a:lnTo>
                  <a:pt x="607440" y="104647"/>
                </a:lnTo>
                <a:lnTo>
                  <a:pt x="632790" y="95708"/>
                </a:lnTo>
                <a:lnTo>
                  <a:pt x="652173" y="85794"/>
                </a:lnTo>
                <a:lnTo>
                  <a:pt x="664055" y="75547"/>
                </a:lnTo>
                <a:lnTo>
                  <a:pt x="666902" y="65608"/>
                </a:lnTo>
                <a:lnTo>
                  <a:pt x="659056" y="56041"/>
                </a:lnTo>
                <a:lnTo>
                  <a:pt x="637714" y="44653"/>
                </a:lnTo>
                <a:lnTo>
                  <a:pt x="600606" y="32510"/>
                </a:lnTo>
                <a:lnTo>
                  <a:pt x="545464" y="20679"/>
                </a:lnTo>
                <a:lnTo>
                  <a:pt x="472737" y="10604"/>
                </a:lnTo>
                <a:close/>
              </a:path>
              <a:path w="667384" h="104775">
                <a:moveTo>
                  <a:pt x="359079" y="1473"/>
                </a:moveTo>
                <a:lnTo>
                  <a:pt x="352767" y="1473"/>
                </a:lnTo>
                <a:lnTo>
                  <a:pt x="343029" y="3460"/>
                </a:lnTo>
                <a:lnTo>
                  <a:pt x="335040" y="8864"/>
                </a:lnTo>
                <a:lnTo>
                  <a:pt x="329634" y="16850"/>
                </a:lnTo>
                <a:lnTo>
                  <a:pt x="327647" y="26581"/>
                </a:lnTo>
                <a:lnTo>
                  <a:pt x="327647" y="99898"/>
                </a:lnTo>
                <a:lnTo>
                  <a:pt x="385696" y="99898"/>
                </a:lnTo>
                <a:lnTo>
                  <a:pt x="389913" y="97118"/>
                </a:lnTo>
                <a:lnTo>
                  <a:pt x="395310" y="89271"/>
                </a:lnTo>
                <a:lnTo>
                  <a:pt x="397306" y="79565"/>
                </a:lnTo>
                <a:lnTo>
                  <a:pt x="397306" y="35686"/>
                </a:lnTo>
                <a:lnTo>
                  <a:pt x="399284" y="25949"/>
                </a:lnTo>
                <a:lnTo>
                  <a:pt x="404668" y="17973"/>
                </a:lnTo>
                <a:lnTo>
                  <a:pt x="412635" y="12584"/>
                </a:lnTo>
                <a:lnTo>
                  <a:pt x="422363" y="10604"/>
                </a:lnTo>
                <a:lnTo>
                  <a:pt x="472737" y="10604"/>
                </a:lnTo>
                <a:lnTo>
                  <a:pt x="470016" y="10227"/>
                </a:lnTo>
                <a:lnTo>
                  <a:pt x="367677" y="1904"/>
                </a:lnTo>
                <a:lnTo>
                  <a:pt x="359079" y="1473"/>
                </a:lnTo>
                <a:close/>
              </a:path>
            </a:pathLst>
          </a:custGeom>
          <a:solidFill>
            <a:srgbClr val="FFFFFF"/>
          </a:solidFill>
        </p:spPr>
        <p:txBody>
          <a:bodyPr wrap="square" lIns="0" tIns="0" rIns="0" bIns="0" rtlCol="0"/>
          <a:lstStyle/>
          <a:p>
            <a:endParaRPr sz="947"/>
          </a:p>
        </p:txBody>
      </p:sp>
      <p:sp>
        <p:nvSpPr>
          <p:cNvPr id="8" name="object 8"/>
          <p:cNvSpPr/>
          <p:nvPr/>
        </p:nvSpPr>
        <p:spPr>
          <a:xfrm>
            <a:off x="0" y="299735"/>
            <a:ext cx="9142998" cy="701997"/>
          </a:xfrm>
          <a:custGeom>
            <a:avLst/>
            <a:gdLst/>
            <a:ahLst/>
            <a:cxnLst/>
            <a:rect l="l" t="t" r="r" b="b"/>
            <a:pathLst>
              <a:path w="17384395" h="1334770">
                <a:moveTo>
                  <a:pt x="0" y="1334363"/>
                </a:moveTo>
                <a:lnTo>
                  <a:pt x="17383925" y="1334363"/>
                </a:lnTo>
                <a:lnTo>
                  <a:pt x="17383925" y="0"/>
                </a:lnTo>
                <a:lnTo>
                  <a:pt x="0" y="0"/>
                </a:lnTo>
                <a:lnTo>
                  <a:pt x="0" y="1334363"/>
                </a:lnTo>
                <a:close/>
              </a:path>
            </a:pathLst>
          </a:custGeom>
          <a:solidFill>
            <a:srgbClr val="FFFFFF"/>
          </a:solidFill>
        </p:spPr>
        <p:txBody>
          <a:bodyPr wrap="square" lIns="0" tIns="0" rIns="0" bIns="0" rtlCol="0"/>
          <a:lstStyle/>
          <a:p>
            <a:endParaRPr sz="947"/>
          </a:p>
        </p:txBody>
      </p:sp>
      <p:sp>
        <p:nvSpPr>
          <p:cNvPr id="10" name="object 10"/>
          <p:cNvSpPr/>
          <p:nvPr/>
        </p:nvSpPr>
        <p:spPr>
          <a:xfrm>
            <a:off x="0" y="3556422"/>
            <a:ext cx="9144000" cy="33397"/>
          </a:xfrm>
          <a:custGeom>
            <a:avLst/>
            <a:gdLst/>
            <a:ahLst/>
            <a:cxnLst/>
            <a:rect l="l" t="t" r="r" b="b"/>
            <a:pathLst>
              <a:path w="17386300" h="63500">
                <a:moveTo>
                  <a:pt x="0" y="63500"/>
                </a:moveTo>
                <a:lnTo>
                  <a:pt x="17386300" y="63500"/>
                </a:lnTo>
                <a:lnTo>
                  <a:pt x="17386300" y="0"/>
                </a:lnTo>
                <a:lnTo>
                  <a:pt x="0" y="0"/>
                </a:lnTo>
                <a:lnTo>
                  <a:pt x="0" y="63500"/>
                </a:lnTo>
                <a:close/>
              </a:path>
            </a:pathLst>
          </a:custGeom>
          <a:solidFill>
            <a:srgbClr val="FFFFFF"/>
          </a:solidFill>
        </p:spPr>
        <p:txBody>
          <a:bodyPr wrap="square" lIns="0" tIns="0" rIns="0" bIns="0" rtlCol="0"/>
          <a:lstStyle/>
          <a:p>
            <a:endParaRPr sz="947"/>
          </a:p>
        </p:txBody>
      </p:sp>
      <p:sp>
        <p:nvSpPr>
          <p:cNvPr id="11" name="object 11"/>
          <p:cNvSpPr/>
          <p:nvPr/>
        </p:nvSpPr>
        <p:spPr>
          <a:xfrm>
            <a:off x="4859967" y="3566383"/>
            <a:ext cx="0" cy="2992005"/>
          </a:xfrm>
          <a:custGeom>
            <a:avLst/>
            <a:gdLst/>
            <a:ahLst/>
            <a:cxnLst/>
            <a:rect l="l" t="t" r="r" b="b"/>
            <a:pathLst>
              <a:path h="5688965">
                <a:moveTo>
                  <a:pt x="0" y="0"/>
                </a:moveTo>
                <a:lnTo>
                  <a:pt x="0" y="5688736"/>
                </a:lnTo>
              </a:path>
            </a:pathLst>
          </a:custGeom>
          <a:ln w="63500">
            <a:solidFill>
              <a:srgbClr val="FFFFFF"/>
            </a:solidFill>
          </a:ln>
        </p:spPr>
        <p:txBody>
          <a:bodyPr wrap="square" lIns="0" tIns="0" rIns="0" bIns="0" rtlCol="0"/>
          <a:lstStyle/>
          <a:p>
            <a:endParaRPr sz="947"/>
          </a:p>
        </p:txBody>
      </p:sp>
      <p:sp>
        <p:nvSpPr>
          <p:cNvPr id="12" name="object 12"/>
          <p:cNvSpPr/>
          <p:nvPr/>
        </p:nvSpPr>
        <p:spPr>
          <a:xfrm>
            <a:off x="4619652" y="1001521"/>
            <a:ext cx="0" cy="2564862"/>
          </a:xfrm>
          <a:custGeom>
            <a:avLst/>
            <a:gdLst/>
            <a:ahLst/>
            <a:cxnLst/>
            <a:rect l="l" t="t" r="r" b="b"/>
            <a:pathLst>
              <a:path h="4876800">
                <a:moveTo>
                  <a:pt x="0" y="0"/>
                </a:moveTo>
                <a:lnTo>
                  <a:pt x="0" y="4876800"/>
                </a:lnTo>
              </a:path>
            </a:pathLst>
          </a:custGeom>
          <a:ln w="63500">
            <a:solidFill>
              <a:srgbClr val="FFFFFF"/>
            </a:solidFill>
          </a:ln>
        </p:spPr>
        <p:txBody>
          <a:bodyPr wrap="square" lIns="0" tIns="0" rIns="0" bIns="0" rtlCol="0"/>
          <a:lstStyle/>
          <a:p>
            <a:endParaRPr sz="947"/>
          </a:p>
        </p:txBody>
      </p:sp>
      <p:sp>
        <p:nvSpPr>
          <p:cNvPr id="16" name="Rectangle 15"/>
          <p:cNvSpPr/>
          <p:nvPr/>
        </p:nvSpPr>
        <p:spPr>
          <a:xfrm>
            <a:off x="-9893" y="474181"/>
            <a:ext cx="9152642" cy="400110"/>
          </a:xfrm>
          <a:prstGeom prst="rect">
            <a:avLst/>
          </a:prstGeom>
        </p:spPr>
        <p:txBody>
          <a:bodyPr wrap="square">
            <a:spAutoFit/>
          </a:bodyPr>
          <a:lstStyle/>
          <a:p>
            <a:pPr algn="ctr"/>
            <a:r>
              <a:rPr lang="en-US" sz="2000" dirty="0">
                <a:latin typeface="+mj-lt"/>
                <a:cs typeface="Arial" panose="020B0604020202020204" pitchFamily="34" charset="0"/>
              </a:rPr>
              <a:t>Target Environment: Home Office</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1870009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9233" y="708074"/>
            <a:ext cx="5054763" cy="3365263"/>
          </a:xfrm>
          <a:prstGeom prst="rect">
            <a:avLst/>
          </a:prstGeom>
          <a:blipFill>
            <a:blip r:embed="rId2" cstate="print"/>
            <a:stretch>
              <a:fillRect/>
            </a:stretch>
          </a:blipFill>
        </p:spPr>
        <p:txBody>
          <a:bodyPr wrap="square" lIns="0" tIns="0" rIns="0" bIns="0" rtlCol="0"/>
          <a:lstStyle/>
          <a:p>
            <a:endParaRPr sz="947"/>
          </a:p>
        </p:txBody>
      </p:sp>
      <p:sp>
        <p:nvSpPr>
          <p:cNvPr id="3" name="object 3"/>
          <p:cNvSpPr/>
          <p:nvPr/>
        </p:nvSpPr>
        <p:spPr>
          <a:xfrm>
            <a:off x="7" y="3573120"/>
            <a:ext cx="9143993" cy="2985145"/>
          </a:xfrm>
          <a:prstGeom prst="rect">
            <a:avLst/>
          </a:prstGeom>
          <a:blipFill>
            <a:blip r:embed="rId3" cstate="print"/>
            <a:stretch>
              <a:fillRect/>
            </a:stretch>
          </a:blipFill>
        </p:spPr>
        <p:txBody>
          <a:bodyPr wrap="square" lIns="0" tIns="0" rIns="0" bIns="0" rtlCol="0"/>
          <a:lstStyle/>
          <a:p>
            <a:endParaRPr sz="947"/>
          </a:p>
        </p:txBody>
      </p:sp>
      <p:sp>
        <p:nvSpPr>
          <p:cNvPr id="4" name="object 4"/>
          <p:cNvSpPr/>
          <p:nvPr/>
        </p:nvSpPr>
        <p:spPr>
          <a:xfrm>
            <a:off x="8248552" y="6363508"/>
            <a:ext cx="178672" cy="54437"/>
          </a:xfrm>
          <a:custGeom>
            <a:avLst/>
            <a:gdLst/>
            <a:ahLst/>
            <a:cxnLst/>
            <a:rect l="l" t="t" r="r" b="b"/>
            <a:pathLst>
              <a:path w="339725" h="103504">
                <a:moveTo>
                  <a:pt x="333063" y="9131"/>
                </a:moveTo>
                <a:lnTo>
                  <a:pt x="244563" y="9131"/>
                </a:lnTo>
                <a:lnTo>
                  <a:pt x="254310" y="11108"/>
                </a:lnTo>
                <a:lnTo>
                  <a:pt x="262294" y="16494"/>
                </a:lnTo>
                <a:lnTo>
                  <a:pt x="267690" y="24465"/>
                </a:lnTo>
                <a:lnTo>
                  <a:pt x="269671" y="34201"/>
                </a:lnTo>
                <a:lnTo>
                  <a:pt x="269671" y="78079"/>
                </a:lnTo>
                <a:lnTo>
                  <a:pt x="271651" y="87830"/>
                </a:lnTo>
                <a:lnTo>
                  <a:pt x="277040" y="95823"/>
                </a:lnTo>
                <a:lnTo>
                  <a:pt x="285016" y="101227"/>
                </a:lnTo>
                <a:lnTo>
                  <a:pt x="294754" y="103212"/>
                </a:lnTo>
                <a:lnTo>
                  <a:pt x="314134" y="103212"/>
                </a:lnTo>
                <a:lnTo>
                  <a:pt x="323896" y="101227"/>
                </a:lnTo>
                <a:lnTo>
                  <a:pt x="331887" y="95823"/>
                </a:lnTo>
                <a:lnTo>
                  <a:pt x="337285" y="87830"/>
                </a:lnTo>
                <a:lnTo>
                  <a:pt x="339267" y="78079"/>
                </a:lnTo>
                <a:lnTo>
                  <a:pt x="339267" y="25107"/>
                </a:lnTo>
                <a:lnTo>
                  <a:pt x="337285" y="15376"/>
                </a:lnTo>
                <a:lnTo>
                  <a:pt x="333063" y="9131"/>
                </a:lnTo>
                <a:close/>
              </a:path>
              <a:path w="339725" h="103504">
                <a:moveTo>
                  <a:pt x="314134" y="0"/>
                </a:moveTo>
                <a:lnTo>
                  <a:pt x="307873" y="0"/>
                </a:lnTo>
                <a:lnTo>
                  <a:pt x="299211" y="419"/>
                </a:lnTo>
                <a:lnTo>
                  <a:pt x="196898" y="8749"/>
                </a:lnTo>
                <a:lnTo>
                  <a:pt x="121463" y="19197"/>
                </a:lnTo>
                <a:lnTo>
                  <a:pt x="66328" y="31027"/>
                </a:lnTo>
                <a:lnTo>
                  <a:pt x="29221" y="43172"/>
                </a:lnTo>
                <a:lnTo>
                  <a:pt x="0" y="64134"/>
                </a:lnTo>
                <a:lnTo>
                  <a:pt x="2897" y="74074"/>
                </a:lnTo>
                <a:lnTo>
                  <a:pt x="14792" y="84321"/>
                </a:lnTo>
                <a:lnTo>
                  <a:pt x="34168" y="94235"/>
                </a:lnTo>
                <a:lnTo>
                  <a:pt x="59512" y="103174"/>
                </a:lnTo>
                <a:lnTo>
                  <a:pt x="147510" y="103174"/>
                </a:lnTo>
                <a:lnTo>
                  <a:pt x="128536" y="98400"/>
                </a:lnTo>
                <a:lnTo>
                  <a:pt x="110370" y="93073"/>
                </a:lnTo>
                <a:lnTo>
                  <a:pt x="73500" y="77233"/>
                </a:lnTo>
                <a:lnTo>
                  <a:pt x="63245" y="61887"/>
                </a:lnTo>
                <a:lnTo>
                  <a:pt x="64740" y="53964"/>
                </a:lnTo>
                <a:lnTo>
                  <a:pt x="109042" y="28494"/>
                </a:lnTo>
                <a:lnTo>
                  <a:pt x="177248" y="15604"/>
                </a:lnTo>
                <a:lnTo>
                  <a:pt x="228968" y="9461"/>
                </a:lnTo>
                <a:lnTo>
                  <a:pt x="232765" y="9131"/>
                </a:lnTo>
                <a:lnTo>
                  <a:pt x="333063" y="9131"/>
                </a:lnTo>
                <a:lnTo>
                  <a:pt x="331887" y="7391"/>
                </a:lnTo>
                <a:lnTo>
                  <a:pt x="323896" y="1987"/>
                </a:lnTo>
                <a:lnTo>
                  <a:pt x="314134" y="0"/>
                </a:lnTo>
                <a:close/>
              </a:path>
            </a:pathLst>
          </a:custGeom>
          <a:solidFill>
            <a:srgbClr val="FFFFFF"/>
          </a:solidFill>
        </p:spPr>
        <p:txBody>
          <a:bodyPr wrap="square" lIns="0" tIns="0" rIns="0" bIns="0" rtlCol="0"/>
          <a:lstStyle/>
          <a:p>
            <a:endParaRPr sz="947"/>
          </a:p>
        </p:txBody>
      </p:sp>
      <p:sp>
        <p:nvSpPr>
          <p:cNvPr id="5" name="object 5"/>
          <p:cNvSpPr/>
          <p:nvPr/>
        </p:nvSpPr>
        <p:spPr>
          <a:xfrm>
            <a:off x="7885843" y="6362731"/>
            <a:ext cx="350999" cy="55104"/>
          </a:xfrm>
          <a:custGeom>
            <a:avLst/>
            <a:gdLst/>
            <a:ahLst/>
            <a:cxnLst/>
            <a:rect l="l" t="t" r="r" b="b"/>
            <a:pathLst>
              <a:path w="667384" h="104775">
                <a:moveTo>
                  <a:pt x="44437" y="0"/>
                </a:moveTo>
                <a:lnTo>
                  <a:pt x="25107" y="0"/>
                </a:lnTo>
                <a:lnTo>
                  <a:pt x="15344" y="1989"/>
                </a:lnTo>
                <a:lnTo>
                  <a:pt x="7362" y="7404"/>
                </a:lnTo>
                <a:lnTo>
                  <a:pt x="1976" y="15409"/>
                </a:lnTo>
                <a:lnTo>
                  <a:pt x="0" y="25171"/>
                </a:lnTo>
                <a:lnTo>
                  <a:pt x="10" y="79565"/>
                </a:lnTo>
                <a:lnTo>
                  <a:pt x="1976" y="89271"/>
                </a:lnTo>
                <a:lnTo>
                  <a:pt x="7362" y="97262"/>
                </a:lnTo>
                <a:lnTo>
                  <a:pt x="15344" y="102664"/>
                </a:lnTo>
                <a:lnTo>
                  <a:pt x="25107" y="104647"/>
                </a:lnTo>
                <a:lnTo>
                  <a:pt x="369202" y="104444"/>
                </a:lnTo>
                <a:lnTo>
                  <a:pt x="372148" y="104317"/>
                </a:lnTo>
                <a:lnTo>
                  <a:pt x="381911" y="102391"/>
                </a:lnTo>
                <a:lnTo>
                  <a:pt x="385692" y="99898"/>
                </a:lnTo>
                <a:lnTo>
                  <a:pt x="94703" y="99898"/>
                </a:lnTo>
                <a:lnTo>
                  <a:pt x="84947" y="97917"/>
                </a:lnTo>
                <a:lnTo>
                  <a:pt x="76955" y="92524"/>
                </a:lnTo>
                <a:lnTo>
                  <a:pt x="71554" y="84537"/>
                </a:lnTo>
                <a:lnTo>
                  <a:pt x="69570" y="74777"/>
                </a:lnTo>
                <a:lnTo>
                  <a:pt x="69570" y="25171"/>
                </a:lnTo>
                <a:lnTo>
                  <a:pt x="67588" y="15409"/>
                </a:lnTo>
                <a:lnTo>
                  <a:pt x="62190" y="7404"/>
                </a:lnTo>
                <a:lnTo>
                  <a:pt x="54199" y="1989"/>
                </a:lnTo>
                <a:lnTo>
                  <a:pt x="44437" y="0"/>
                </a:lnTo>
                <a:close/>
              </a:path>
              <a:path w="667384" h="104775">
                <a:moveTo>
                  <a:pt x="369202" y="104444"/>
                </a:moveTo>
                <a:lnTo>
                  <a:pt x="360044" y="104444"/>
                </a:lnTo>
                <a:lnTo>
                  <a:pt x="361505" y="104508"/>
                </a:lnTo>
                <a:lnTo>
                  <a:pt x="362965" y="104647"/>
                </a:lnTo>
                <a:lnTo>
                  <a:pt x="364489" y="104647"/>
                </a:lnTo>
                <a:lnTo>
                  <a:pt x="369202" y="104444"/>
                </a:lnTo>
                <a:close/>
              </a:path>
              <a:path w="667384" h="104775">
                <a:moveTo>
                  <a:pt x="472732" y="10604"/>
                </a:moveTo>
                <a:lnTo>
                  <a:pt x="434174" y="10604"/>
                </a:lnTo>
                <a:lnTo>
                  <a:pt x="437921" y="10947"/>
                </a:lnTo>
                <a:lnTo>
                  <a:pt x="489669" y="17084"/>
                </a:lnTo>
                <a:lnTo>
                  <a:pt x="529088" y="23468"/>
                </a:lnTo>
                <a:lnTo>
                  <a:pt x="577773" y="36474"/>
                </a:lnTo>
                <a:lnTo>
                  <a:pt x="603592" y="63360"/>
                </a:lnTo>
                <a:lnTo>
                  <a:pt x="602127" y="69041"/>
                </a:lnTo>
                <a:lnTo>
                  <a:pt x="556582" y="94551"/>
                </a:lnTo>
                <a:lnTo>
                  <a:pt x="519442" y="104647"/>
                </a:lnTo>
                <a:lnTo>
                  <a:pt x="607428" y="104647"/>
                </a:lnTo>
                <a:lnTo>
                  <a:pt x="632783" y="95708"/>
                </a:lnTo>
                <a:lnTo>
                  <a:pt x="652167" y="85794"/>
                </a:lnTo>
                <a:lnTo>
                  <a:pt x="664049" y="75547"/>
                </a:lnTo>
                <a:lnTo>
                  <a:pt x="666902" y="65608"/>
                </a:lnTo>
                <a:lnTo>
                  <a:pt x="659055" y="56041"/>
                </a:lnTo>
                <a:lnTo>
                  <a:pt x="637711" y="44653"/>
                </a:lnTo>
                <a:lnTo>
                  <a:pt x="600602" y="32510"/>
                </a:lnTo>
                <a:lnTo>
                  <a:pt x="545458" y="20679"/>
                </a:lnTo>
                <a:lnTo>
                  <a:pt x="472732" y="10604"/>
                </a:lnTo>
                <a:close/>
              </a:path>
              <a:path w="667384" h="104775">
                <a:moveTo>
                  <a:pt x="359067" y="1473"/>
                </a:moveTo>
                <a:lnTo>
                  <a:pt x="352767" y="1473"/>
                </a:lnTo>
                <a:lnTo>
                  <a:pt x="343024" y="3460"/>
                </a:lnTo>
                <a:lnTo>
                  <a:pt x="335035" y="8864"/>
                </a:lnTo>
                <a:lnTo>
                  <a:pt x="329632" y="16850"/>
                </a:lnTo>
                <a:lnTo>
                  <a:pt x="327647" y="26581"/>
                </a:lnTo>
                <a:lnTo>
                  <a:pt x="327647" y="99898"/>
                </a:lnTo>
                <a:lnTo>
                  <a:pt x="385692" y="99898"/>
                </a:lnTo>
                <a:lnTo>
                  <a:pt x="389907" y="97118"/>
                </a:lnTo>
                <a:lnTo>
                  <a:pt x="395300" y="89271"/>
                </a:lnTo>
                <a:lnTo>
                  <a:pt x="397294" y="79565"/>
                </a:lnTo>
                <a:lnTo>
                  <a:pt x="397294" y="35686"/>
                </a:lnTo>
                <a:lnTo>
                  <a:pt x="399273" y="25949"/>
                </a:lnTo>
                <a:lnTo>
                  <a:pt x="404661" y="17973"/>
                </a:lnTo>
                <a:lnTo>
                  <a:pt x="412633" y="12584"/>
                </a:lnTo>
                <a:lnTo>
                  <a:pt x="422363" y="10604"/>
                </a:lnTo>
                <a:lnTo>
                  <a:pt x="472732" y="10604"/>
                </a:lnTo>
                <a:lnTo>
                  <a:pt x="470012" y="10227"/>
                </a:lnTo>
                <a:lnTo>
                  <a:pt x="367677" y="1904"/>
                </a:lnTo>
                <a:lnTo>
                  <a:pt x="359067" y="1473"/>
                </a:lnTo>
                <a:close/>
              </a:path>
            </a:pathLst>
          </a:custGeom>
          <a:solidFill>
            <a:srgbClr val="FFFFFF"/>
          </a:solidFill>
        </p:spPr>
        <p:txBody>
          <a:bodyPr wrap="square" lIns="0" tIns="0" rIns="0" bIns="0" rtlCol="0"/>
          <a:lstStyle/>
          <a:p>
            <a:endParaRPr sz="947"/>
          </a:p>
        </p:txBody>
      </p:sp>
      <p:sp>
        <p:nvSpPr>
          <p:cNvPr id="6" name="object 6"/>
          <p:cNvSpPr/>
          <p:nvPr/>
        </p:nvSpPr>
        <p:spPr>
          <a:xfrm>
            <a:off x="0" y="766753"/>
            <a:ext cx="4089231" cy="2806366"/>
          </a:xfrm>
          <a:prstGeom prst="rect">
            <a:avLst/>
          </a:prstGeom>
          <a:blipFill>
            <a:blip r:embed="rId4" cstate="print"/>
            <a:stretch>
              <a:fillRect/>
            </a:stretch>
          </a:blipFill>
        </p:spPr>
        <p:txBody>
          <a:bodyPr wrap="square" lIns="0" tIns="0" rIns="0" bIns="0" rtlCol="0"/>
          <a:lstStyle/>
          <a:p>
            <a:endParaRPr sz="947"/>
          </a:p>
        </p:txBody>
      </p:sp>
      <p:sp>
        <p:nvSpPr>
          <p:cNvPr id="7" name="object 7"/>
          <p:cNvSpPr/>
          <p:nvPr/>
        </p:nvSpPr>
        <p:spPr>
          <a:xfrm>
            <a:off x="635" y="299735"/>
            <a:ext cx="9142998" cy="701997"/>
          </a:xfrm>
          <a:custGeom>
            <a:avLst/>
            <a:gdLst/>
            <a:ahLst/>
            <a:cxnLst/>
            <a:rect l="l" t="t" r="r" b="b"/>
            <a:pathLst>
              <a:path w="17384395" h="1334770">
                <a:moveTo>
                  <a:pt x="0" y="1334363"/>
                </a:moveTo>
                <a:lnTo>
                  <a:pt x="17383925" y="1334363"/>
                </a:lnTo>
                <a:lnTo>
                  <a:pt x="17383925" y="0"/>
                </a:lnTo>
                <a:lnTo>
                  <a:pt x="0" y="0"/>
                </a:lnTo>
                <a:lnTo>
                  <a:pt x="0" y="1334363"/>
                </a:lnTo>
                <a:close/>
              </a:path>
            </a:pathLst>
          </a:custGeom>
          <a:solidFill>
            <a:srgbClr val="FFFFFF"/>
          </a:solidFill>
        </p:spPr>
        <p:txBody>
          <a:bodyPr wrap="square" lIns="0" tIns="0" rIns="0" bIns="0" rtlCol="0"/>
          <a:lstStyle/>
          <a:p>
            <a:endParaRPr sz="947"/>
          </a:p>
        </p:txBody>
      </p:sp>
      <p:sp>
        <p:nvSpPr>
          <p:cNvPr id="9" name="object 9"/>
          <p:cNvSpPr/>
          <p:nvPr/>
        </p:nvSpPr>
        <p:spPr>
          <a:xfrm>
            <a:off x="632" y="3556422"/>
            <a:ext cx="9143666" cy="33397"/>
          </a:xfrm>
          <a:custGeom>
            <a:avLst/>
            <a:gdLst/>
            <a:ahLst/>
            <a:cxnLst/>
            <a:rect l="l" t="t" r="r" b="b"/>
            <a:pathLst>
              <a:path w="17385665" h="63500">
                <a:moveTo>
                  <a:pt x="0" y="63500"/>
                </a:moveTo>
                <a:lnTo>
                  <a:pt x="17385097" y="63500"/>
                </a:lnTo>
                <a:lnTo>
                  <a:pt x="17385097" y="0"/>
                </a:lnTo>
                <a:lnTo>
                  <a:pt x="0" y="0"/>
                </a:lnTo>
                <a:lnTo>
                  <a:pt x="0" y="63500"/>
                </a:lnTo>
                <a:close/>
              </a:path>
            </a:pathLst>
          </a:custGeom>
          <a:solidFill>
            <a:srgbClr val="FFFFFF"/>
          </a:solidFill>
        </p:spPr>
        <p:txBody>
          <a:bodyPr wrap="square" lIns="0" tIns="0" rIns="0" bIns="0" rtlCol="0"/>
          <a:lstStyle/>
          <a:p>
            <a:endParaRPr sz="947"/>
          </a:p>
        </p:txBody>
      </p:sp>
      <p:sp>
        <p:nvSpPr>
          <p:cNvPr id="10" name="object 10"/>
          <p:cNvSpPr/>
          <p:nvPr/>
        </p:nvSpPr>
        <p:spPr>
          <a:xfrm>
            <a:off x="4577528" y="3566383"/>
            <a:ext cx="0" cy="2992005"/>
          </a:xfrm>
          <a:custGeom>
            <a:avLst/>
            <a:gdLst/>
            <a:ahLst/>
            <a:cxnLst/>
            <a:rect l="l" t="t" r="r" b="b"/>
            <a:pathLst>
              <a:path h="5688965">
                <a:moveTo>
                  <a:pt x="0" y="0"/>
                </a:moveTo>
                <a:lnTo>
                  <a:pt x="0" y="5688736"/>
                </a:lnTo>
              </a:path>
            </a:pathLst>
          </a:custGeom>
          <a:ln w="63500">
            <a:solidFill>
              <a:srgbClr val="FFFFFF"/>
            </a:solidFill>
          </a:ln>
        </p:spPr>
        <p:txBody>
          <a:bodyPr wrap="square" lIns="0" tIns="0" rIns="0" bIns="0" rtlCol="0"/>
          <a:lstStyle/>
          <a:p>
            <a:endParaRPr sz="947"/>
          </a:p>
        </p:txBody>
      </p:sp>
      <p:sp>
        <p:nvSpPr>
          <p:cNvPr id="11" name="object 11"/>
          <p:cNvSpPr/>
          <p:nvPr/>
        </p:nvSpPr>
        <p:spPr>
          <a:xfrm>
            <a:off x="4089233" y="1001521"/>
            <a:ext cx="0" cy="2564862"/>
          </a:xfrm>
          <a:custGeom>
            <a:avLst/>
            <a:gdLst/>
            <a:ahLst/>
            <a:cxnLst/>
            <a:rect l="l" t="t" r="r" b="b"/>
            <a:pathLst>
              <a:path h="4876800">
                <a:moveTo>
                  <a:pt x="0" y="0"/>
                </a:moveTo>
                <a:lnTo>
                  <a:pt x="0" y="4876800"/>
                </a:lnTo>
              </a:path>
            </a:pathLst>
          </a:custGeom>
          <a:ln w="63500">
            <a:solidFill>
              <a:srgbClr val="FFFFFF"/>
            </a:solidFill>
          </a:ln>
        </p:spPr>
        <p:txBody>
          <a:bodyPr wrap="square" lIns="0" tIns="0" rIns="0" bIns="0" rtlCol="0"/>
          <a:lstStyle/>
          <a:p>
            <a:endParaRPr sz="947"/>
          </a:p>
        </p:txBody>
      </p:sp>
      <p:sp>
        <p:nvSpPr>
          <p:cNvPr id="13" name="Rectangle 12"/>
          <p:cNvSpPr/>
          <p:nvPr/>
        </p:nvSpPr>
        <p:spPr>
          <a:xfrm>
            <a:off x="-9893" y="474181"/>
            <a:ext cx="9152642" cy="400110"/>
          </a:xfrm>
          <a:prstGeom prst="rect">
            <a:avLst/>
          </a:prstGeom>
        </p:spPr>
        <p:txBody>
          <a:bodyPr wrap="square">
            <a:spAutoFit/>
          </a:bodyPr>
          <a:lstStyle/>
          <a:p>
            <a:pPr algn="ctr"/>
            <a:r>
              <a:rPr lang="en-US" sz="2000" dirty="0">
                <a:latin typeface="+mj-lt"/>
                <a:cs typeface="Arial" panose="020B0604020202020204" pitchFamily="34" charset="0"/>
              </a:rPr>
              <a:t>Target Environment: Commercial Office</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3229946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348"/>
          <a:stretch/>
        </p:blipFill>
        <p:spPr>
          <a:xfrm>
            <a:off x="3139217" y="975832"/>
            <a:ext cx="3013933" cy="2654387"/>
          </a:xfrm>
          <a:prstGeom prst="rect">
            <a:avLst/>
          </a:prstGeom>
        </p:spPr>
      </p:pic>
      <p:pic>
        <p:nvPicPr>
          <p:cNvPr id="9" name="Picture 8"/>
          <p:cNvPicPr>
            <a:picLocks noChangeAspect="1"/>
          </p:cNvPicPr>
          <p:nvPr/>
        </p:nvPicPr>
        <p:blipFill rotWithShape="1">
          <a:blip r:embed="rId3"/>
          <a:srcRect r="9086"/>
          <a:stretch/>
        </p:blipFill>
        <p:spPr>
          <a:xfrm>
            <a:off x="3139218" y="3872878"/>
            <a:ext cx="3013932" cy="2985122"/>
          </a:xfrm>
          <a:prstGeom prst="rect">
            <a:avLst/>
          </a:prstGeom>
        </p:spPr>
      </p:pic>
      <p:pic>
        <p:nvPicPr>
          <p:cNvPr id="7" name="Picture 6"/>
          <p:cNvPicPr>
            <a:picLocks noChangeAspect="1"/>
          </p:cNvPicPr>
          <p:nvPr/>
        </p:nvPicPr>
        <p:blipFill rotWithShape="1">
          <a:blip r:embed="rId4"/>
          <a:srcRect t="1797"/>
          <a:stretch/>
        </p:blipFill>
        <p:spPr>
          <a:xfrm>
            <a:off x="6571045" y="989092"/>
            <a:ext cx="2572955" cy="2947846"/>
          </a:xfrm>
          <a:prstGeom prst="rect">
            <a:avLst/>
          </a:prstGeom>
        </p:spPr>
      </p:pic>
      <p:pic>
        <p:nvPicPr>
          <p:cNvPr id="13" name="Picture 12"/>
          <p:cNvPicPr>
            <a:picLocks noChangeAspect="1"/>
          </p:cNvPicPr>
          <p:nvPr/>
        </p:nvPicPr>
        <p:blipFill rotWithShape="1">
          <a:blip r:embed="rId5"/>
          <a:srcRect t="5530" b="180"/>
          <a:stretch/>
        </p:blipFill>
        <p:spPr>
          <a:xfrm>
            <a:off x="0" y="975832"/>
            <a:ext cx="2730220" cy="2947846"/>
          </a:xfrm>
          <a:prstGeom prst="rect">
            <a:avLst/>
          </a:prstGeom>
        </p:spPr>
      </p:pic>
      <p:pic>
        <p:nvPicPr>
          <p:cNvPr id="15" name="Picture 14"/>
          <p:cNvPicPr>
            <a:picLocks noChangeAspect="1"/>
          </p:cNvPicPr>
          <p:nvPr/>
        </p:nvPicPr>
        <p:blipFill rotWithShape="1">
          <a:blip r:embed="rId6"/>
          <a:srcRect r="4592"/>
          <a:stretch/>
        </p:blipFill>
        <p:spPr>
          <a:xfrm>
            <a:off x="6571045" y="4188408"/>
            <a:ext cx="2572955" cy="2682850"/>
          </a:xfrm>
          <a:prstGeom prst="rect">
            <a:avLst/>
          </a:prstGeom>
        </p:spPr>
      </p:pic>
      <p:sp>
        <p:nvSpPr>
          <p:cNvPr id="4" name="TextBox 3"/>
          <p:cNvSpPr txBox="1"/>
          <p:nvPr/>
        </p:nvSpPr>
        <p:spPr>
          <a:xfrm>
            <a:off x="0" y="456813"/>
            <a:ext cx="9144000" cy="400110"/>
          </a:xfrm>
          <a:prstGeom prst="rect">
            <a:avLst/>
          </a:prstGeom>
          <a:noFill/>
        </p:spPr>
        <p:txBody>
          <a:bodyPr wrap="square" rtlCol="0">
            <a:spAutoFit/>
          </a:bodyPr>
          <a:lstStyle/>
          <a:p>
            <a:pPr algn="ctr"/>
            <a:r>
              <a:rPr lang="en-US" sz="2000" dirty="0">
                <a:latin typeface="+mj-lt"/>
              </a:rPr>
              <a:t>Design Trends</a:t>
            </a:r>
          </a:p>
        </p:txBody>
      </p:sp>
      <p:pic>
        <p:nvPicPr>
          <p:cNvPr id="12" name="Picture 11"/>
          <p:cNvPicPr>
            <a:picLocks noChangeAspect="1"/>
          </p:cNvPicPr>
          <p:nvPr/>
        </p:nvPicPr>
        <p:blipFill>
          <a:blip r:embed="rId7"/>
          <a:stretch>
            <a:fillRect/>
          </a:stretch>
        </p:blipFill>
        <p:spPr>
          <a:xfrm>
            <a:off x="0" y="4127781"/>
            <a:ext cx="2730219" cy="2730219"/>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3003300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56923"/>
            <a:ext cx="9144000" cy="707886"/>
          </a:xfrm>
          <a:prstGeom prst="rect">
            <a:avLst/>
          </a:prstGeom>
        </p:spPr>
        <p:txBody>
          <a:bodyPr wrap="square">
            <a:spAutoFit/>
          </a:bodyPr>
          <a:lstStyle/>
          <a:p>
            <a:pPr algn="ctr"/>
            <a:r>
              <a:rPr lang="da-DK" sz="4000" b="1" dirty="0">
                <a:latin typeface="+mj-lt"/>
                <a:cs typeface="Arial" panose="020B0604020202020204" pitchFamily="34" charset="0"/>
              </a:rPr>
              <a:t>Electric Standing Desks </a:t>
            </a:r>
            <a:endParaRPr lang="en-US" sz="4000" b="1" dirty="0">
              <a:latin typeface="+mj-lt"/>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743200" y="1564809"/>
            <a:ext cx="3657599" cy="515559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47786"/>
            <a:ext cx="1739900" cy="972604"/>
          </a:xfrm>
          <a:prstGeom prst="rect">
            <a:avLst/>
          </a:prstGeom>
        </p:spPr>
      </p:pic>
    </p:spTree>
    <p:extLst>
      <p:ext uri="{BB962C8B-B14F-4D97-AF65-F5344CB8AC3E}">
        <p14:creationId xmlns:p14="http://schemas.microsoft.com/office/powerpoint/2010/main" val="27174289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18012</TotalTime>
  <Words>6477</Words>
  <Application>Microsoft Office PowerPoint</Application>
  <PresentationFormat>On-screen Show (4:3)</PresentationFormat>
  <Paragraphs>977</Paragraphs>
  <Slides>58</Slides>
  <Notes>9</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58</vt:i4>
      </vt:variant>
    </vt:vector>
  </HeadingPairs>
  <TitlesOfParts>
    <vt:vector size="65" baseType="lpstr">
      <vt:lpstr>Arial</vt:lpstr>
      <vt:lpstr>Calibri</vt:lpstr>
      <vt:lpstr>Calibri Light</vt:lpstr>
      <vt:lpstr>Times New Roman</vt:lpstr>
      <vt:lpstr>Office Theme</vt:lpstr>
      <vt:lpstr>1_Office Theme</vt:lpstr>
      <vt:lpstr>Image</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Slater</dc:creator>
  <cp:lastModifiedBy>Marcus Slater</cp:lastModifiedBy>
  <cp:revision>503</cp:revision>
  <cp:lastPrinted>2017-08-17T17:12:18Z</cp:lastPrinted>
  <dcterms:created xsi:type="dcterms:W3CDTF">2017-06-22T18:56:09Z</dcterms:created>
  <dcterms:modified xsi:type="dcterms:W3CDTF">2019-05-21T23:05:12Z</dcterms:modified>
</cp:coreProperties>
</file>